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1"/>
  </p:sldMasterIdLst>
  <p:notesMasterIdLst>
    <p:notesMasterId r:id="rId35"/>
  </p:notesMasterIdLst>
  <p:handoutMasterIdLst>
    <p:handoutMasterId r:id="rId36"/>
  </p:handoutMasterIdLst>
  <p:sldIdLst>
    <p:sldId id="348" r:id="rId2"/>
    <p:sldId id="349" r:id="rId3"/>
    <p:sldId id="379" r:id="rId4"/>
    <p:sldId id="375" r:id="rId5"/>
    <p:sldId id="350" r:id="rId6"/>
    <p:sldId id="351" r:id="rId7"/>
    <p:sldId id="352" r:id="rId8"/>
    <p:sldId id="353" r:id="rId9"/>
    <p:sldId id="354" r:id="rId10"/>
    <p:sldId id="358" r:id="rId11"/>
    <p:sldId id="372" r:id="rId12"/>
    <p:sldId id="373" r:id="rId13"/>
    <p:sldId id="374" r:id="rId14"/>
    <p:sldId id="377" r:id="rId15"/>
    <p:sldId id="378" r:id="rId16"/>
    <p:sldId id="286" r:id="rId17"/>
    <p:sldId id="293" r:id="rId18"/>
    <p:sldId id="367" r:id="rId19"/>
    <p:sldId id="310" r:id="rId20"/>
    <p:sldId id="369" r:id="rId21"/>
    <p:sldId id="359" r:id="rId22"/>
    <p:sldId id="366" r:id="rId23"/>
    <p:sldId id="370" r:id="rId24"/>
    <p:sldId id="371" r:id="rId25"/>
    <p:sldId id="368" r:id="rId26"/>
    <p:sldId id="364" r:id="rId27"/>
    <p:sldId id="342" r:id="rId28"/>
    <p:sldId id="343" r:id="rId29"/>
    <p:sldId id="345" r:id="rId30"/>
    <p:sldId id="346" r:id="rId31"/>
    <p:sldId id="347" r:id="rId32"/>
    <p:sldId id="288" r:id="rId33"/>
    <p:sldId id="356" r:id="rId34"/>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CC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112" autoAdjust="0"/>
    <p:restoredTop sz="94671" autoAdjust="0"/>
  </p:normalViewPr>
  <p:slideViewPr>
    <p:cSldViewPr>
      <p:cViewPr varScale="1">
        <p:scale>
          <a:sx n="87" d="100"/>
          <a:sy n="87" d="100"/>
        </p:scale>
        <p:origin x="-86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l" eaLnBrk="0" hangingPunct="0">
              <a:defRPr sz="1200">
                <a:latin typeface="Times New Roman" pitchFamily="18" charset="0"/>
              </a:defRPr>
            </a:lvl1pPr>
          </a:lstStyle>
          <a:p>
            <a:pPr>
              <a:defRPr/>
            </a:pPr>
            <a:endParaRPr lang="en-US"/>
          </a:p>
        </p:txBody>
      </p:sp>
      <p:sp>
        <p:nvSpPr>
          <p:cNvPr id="15363"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n-US"/>
          </a:p>
        </p:txBody>
      </p:sp>
      <p:sp>
        <p:nvSpPr>
          <p:cNvPr id="15364"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l" eaLnBrk="0" hangingPunct="0">
              <a:defRPr sz="1200">
                <a:latin typeface="Times New Roman" pitchFamily="18" charset="0"/>
              </a:defRPr>
            </a:lvl1pPr>
          </a:lstStyle>
          <a:p>
            <a:pPr>
              <a:defRPr/>
            </a:pPr>
            <a:endParaRPr lang="en-US"/>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B5531A5D-CFA0-4F4F-8A71-5E12423CC172}" type="slidenum">
              <a:rPr lang="en-US"/>
              <a:pPr>
                <a:defRPr/>
              </a:pPr>
              <a:t>‹#›</a:t>
            </a:fld>
            <a:endParaRPr lang="en-US" dirty="0"/>
          </a:p>
        </p:txBody>
      </p:sp>
    </p:spTree>
    <p:extLst>
      <p:ext uri="{BB962C8B-B14F-4D97-AF65-F5344CB8AC3E}">
        <p14:creationId xmlns:p14="http://schemas.microsoft.com/office/powerpoint/2010/main" val="27956325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l" eaLnBrk="0" hangingPunct="0">
              <a:defRPr sz="1200">
                <a:latin typeface="Times New Roman" pitchFamily="18" charset="0"/>
              </a:defRPr>
            </a:lvl1pPr>
          </a:lstStyle>
          <a:p>
            <a:pPr>
              <a:defRPr/>
            </a:pPr>
            <a:endParaRPr lang="en-US"/>
          </a:p>
        </p:txBody>
      </p:sp>
      <p:sp>
        <p:nvSpPr>
          <p:cNvPr id="17411" name="Rectangle 3"/>
          <p:cNvSpPr>
            <a:spLocks noGrp="1" noChangeArrowheads="1"/>
          </p:cNvSpPr>
          <p:nvPr>
            <p:ph type="dt"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n-US"/>
          </a:p>
        </p:txBody>
      </p:sp>
      <p:sp>
        <p:nvSpPr>
          <p:cNvPr id="368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l" eaLnBrk="0" hangingPunct="0">
              <a:defRPr sz="1200">
                <a:latin typeface="Times New Roman" pitchFamily="18" charset="0"/>
              </a:defRPr>
            </a:lvl1pPr>
          </a:lstStyle>
          <a:p>
            <a:pPr>
              <a:defRPr/>
            </a:pPr>
            <a:endParaRPr lang="en-US"/>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F6EDEF87-E6E6-4D49-983A-F2F9E7DFE516}" type="slidenum">
              <a:rPr lang="en-US"/>
              <a:pPr>
                <a:defRPr/>
              </a:pPr>
              <a:t>‹#›</a:t>
            </a:fld>
            <a:endParaRPr lang="en-US" dirty="0"/>
          </a:p>
        </p:txBody>
      </p:sp>
    </p:spTree>
    <p:extLst>
      <p:ext uri="{BB962C8B-B14F-4D97-AF65-F5344CB8AC3E}">
        <p14:creationId xmlns:p14="http://schemas.microsoft.com/office/powerpoint/2010/main" val="29815541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ctrTitle"/>
          </p:nvPr>
        </p:nvSpPr>
        <p:spPr>
          <a:xfrm>
            <a:off x="647700" y="1447800"/>
            <a:ext cx="7848600" cy="1295400"/>
          </a:xfrm>
        </p:spPr>
        <p:txBody>
          <a:bodyPr/>
          <a:lstStyle>
            <a:lvl1pPr algn="ctr">
              <a:defRPr/>
            </a:lvl1pPr>
          </a:lstStyle>
          <a:p>
            <a:r>
              <a:rPr lang="en-US"/>
              <a:t>Click to edit Master title style</a:t>
            </a:r>
          </a:p>
        </p:txBody>
      </p:sp>
      <p:sp>
        <p:nvSpPr>
          <p:cNvPr id="109571" name="Rectangle 3"/>
          <p:cNvSpPr>
            <a:spLocks noGrp="1" noChangeArrowheads="1"/>
          </p:cNvSpPr>
          <p:nvPr>
            <p:ph type="subTitle" idx="1"/>
          </p:nvPr>
        </p:nvSpPr>
        <p:spPr>
          <a:xfrm>
            <a:off x="533400" y="3048000"/>
            <a:ext cx="8077200" cy="635000"/>
          </a:xfrm>
        </p:spPr>
        <p:txBody>
          <a:bodyPr/>
          <a:lstStyle>
            <a:lvl1pPr marL="0" indent="0" algn="ctr">
              <a:buFontTx/>
              <a:buNone/>
              <a:defRPr sz="3600"/>
            </a:lvl1pPr>
          </a:lstStyle>
          <a:p>
            <a:r>
              <a:rPr lang="en-US"/>
              <a:t>Click to edit Master subtitle style</a:t>
            </a:r>
          </a:p>
        </p:txBody>
      </p:sp>
      <p:sp>
        <p:nvSpPr>
          <p:cNvPr id="4" name="Rectangle 4"/>
          <p:cNvSpPr>
            <a:spLocks noGrp="1" noChangeArrowheads="1"/>
          </p:cNvSpPr>
          <p:nvPr>
            <p:ph type="dt" sz="half" idx="10"/>
          </p:nvPr>
        </p:nvSpPr>
        <p:spPr/>
        <p:txBody>
          <a:bodyPr/>
          <a:lstStyle>
            <a:lvl1pPr>
              <a:defRPr b="0">
                <a:latin typeface="+mn-lt"/>
              </a:defRPr>
            </a:lvl1pPr>
          </a:lstStyle>
          <a:p>
            <a:pPr>
              <a:defRPr/>
            </a:pPr>
            <a:endParaRPr lang="en-US"/>
          </a:p>
        </p:txBody>
      </p:sp>
      <p:sp>
        <p:nvSpPr>
          <p:cNvPr id="5" name="Rectangle 5"/>
          <p:cNvSpPr>
            <a:spLocks noGrp="1" noChangeArrowheads="1"/>
          </p:cNvSpPr>
          <p:nvPr>
            <p:ph type="ftr" sz="quarter" idx="11"/>
          </p:nvPr>
        </p:nvSpPr>
        <p:spPr/>
        <p:txBody>
          <a:bodyPr/>
          <a:lstStyle>
            <a:lvl1pPr>
              <a:defRPr b="0">
                <a:latin typeface="+mn-lt"/>
              </a:defRPr>
            </a:lvl1pPr>
          </a:lstStyle>
          <a:p>
            <a:pPr>
              <a:defRPr/>
            </a:pPr>
            <a:endParaRPr lang="en-US"/>
          </a:p>
        </p:txBody>
      </p:sp>
      <p:sp>
        <p:nvSpPr>
          <p:cNvPr id="6" name="Rectangle 6"/>
          <p:cNvSpPr>
            <a:spLocks noGrp="1" noChangeArrowheads="1"/>
          </p:cNvSpPr>
          <p:nvPr>
            <p:ph type="sldNum" sz="quarter" idx="12"/>
          </p:nvPr>
        </p:nvSpPr>
        <p:spPr/>
        <p:txBody>
          <a:bodyPr/>
          <a:lstStyle>
            <a:lvl1pPr>
              <a:defRPr b="0">
                <a:latin typeface="+mn-lt"/>
              </a:defRPr>
            </a:lvl1pPr>
          </a:lstStyle>
          <a:p>
            <a:pPr>
              <a:defRPr/>
            </a:pPr>
            <a:fld id="{D8D14405-CD77-4B60-A1DA-323F11057BB7}" type="slidenum">
              <a:rPr lang="en-US"/>
              <a:pPr>
                <a:defRPr/>
              </a:pPr>
              <a:t>‹#›</a:t>
            </a:fld>
            <a:endParaRPr lang="en-US" dirty="0"/>
          </a:p>
        </p:txBody>
      </p:sp>
    </p:spTree>
  </p:cSld>
  <p:clrMapOvr>
    <a:masterClrMapping/>
  </p:clrMapOvr>
  <p:transition advClick="0" advTm="60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772EDA7-4AB7-41D6-A1F0-C18A6D0BBC57}" type="slidenum">
              <a:rPr lang="en-US"/>
              <a:pPr>
                <a:defRPr/>
              </a:pPr>
              <a:t>‹#›</a:t>
            </a:fld>
            <a:endParaRPr lang="en-US" dirty="0"/>
          </a:p>
        </p:txBody>
      </p:sp>
    </p:spTree>
  </p:cSld>
  <p:clrMapOvr>
    <a:masterClrMapping/>
  </p:clrMapOvr>
  <p:transition advClick="0" advTm="60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2831C9-BBD7-4F82-B95A-3F7DC383706C}" type="slidenum">
              <a:rPr lang="en-US"/>
              <a:pPr>
                <a:defRPr/>
              </a:pPr>
              <a:t>‹#›</a:t>
            </a:fld>
            <a:endParaRPr lang="en-US" dirty="0"/>
          </a:p>
        </p:txBody>
      </p:sp>
    </p:spTree>
  </p:cSld>
  <p:clrMapOvr>
    <a:masterClrMapping/>
  </p:clrMapOvr>
  <p:transition advClick="0" advTm="6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39624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905000"/>
            <a:ext cx="39624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B5CE8D8-99E7-492F-A6EE-1B51C6977ED5}" type="slidenum">
              <a:rPr lang="en-US"/>
              <a:pPr>
                <a:defRPr/>
              </a:pPr>
              <a:t>‹#›</a:t>
            </a:fld>
            <a:endParaRPr lang="en-US" dirty="0"/>
          </a:p>
        </p:txBody>
      </p:sp>
    </p:spTree>
  </p:cSld>
  <p:clrMapOvr>
    <a:masterClrMapping/>
  </p:clrMapOvr>
  <p:transition advClick="0" advTm="60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E79C1F2-C080-4511-B40C-718FF8E7A743}" type="slidenum">
              <a:rPr lang="en-US"/>
              <a:pPr>
                <a:defRPr/>
              </a:pPr>
              <a:t>‹#›</a:t>
            </a:fld>
            <a:endParaRPr lang="en-US" dirty="0"/>
          </a:p>
        </p:txBody>
      </p:sp>
    </p:spTree>
  </p:cSld>
  <p:clrMapOvr>
    <a:masterClrMapping/>
  </p:clrMapOvr>
  <p:transition advClick="0" advTm="6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C319812-50FD-4C29-8354-311AB91DEB2E}" type="slidenum">
              <a:rPr lang="en-US"/>
              <a:pPr>
                <a:defRPr/>
              </a:pPr>
              <a:t>‹#›</a:t>
            </a:fld>
            <a:endParaRPr lang="en-US" dirty="0"/>
          </a:p>
        </p:txBody>
      </p:sp>
    </p:spTree>
  </p:cSld>
  <p:clrMapOvr>
    <a:masterClrMapping/>
  </p:clrMapOvr>
  <p:transition advClick="0" advTm="60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F5366F8-2DE2-4004-A746-726E89552B1E}" type="slidenum">
              <a:rPr lang="en-US"/>
              <a:pPr>
                <a:defRPr/>
              </a:pPr>
              <a:t>‹#›</a:t>
            </a:fld>
            <a:endParaRPr lang="en-US" dirty="0"/>
          </a:p>
        </p:txBody>
      </p:sp>
    </p:spTree>
  </p:cSld>
  <p:clrMapOvr>
    <a:masterClrMapping/>
  </p:clrMapOvr>
  <p:transition advClick="0" advTm="60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7DAAD42-BFD0-4F8E-96D9-37D99505CAE5}" type="slidenum">
              <a:rPr lang="en-US"/>
              <a:pPr>
                <a:defRPr/>
              </a:pPr>
              <a:t>‹#›</a:t>
            </a:fld>
            <a:endParaRPr lang="en-US" dirty="0"/>
          </a:p>
        </p:txBody>
      </p:sp>
    </p:spTree>
  </p:cSld>
  <p:clrMapOvr>
    <a:masterClrMapping/>
  </p:clrMapOvr>
  <p:transition advClick="0" advTm="60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CDB89EB-2D17-4CD7-B4AE-86619137FB4F}" type="slidenum">
              <a:rPr lang="en-US"/>
              <a:pPr>
                <a:defRPr/>
              </a:pPr>
              <a:t>‹#›</a:t>
            </a:fld>
            <a:endParaRPr lang="en-US" dirty="0"/>
          </a:p>
        </p:txBody>
      </p:sp>
    </p:spTree>
  </p:cSld>
  <p:clrMapOvr>
    <a:masterClrMapping/>
  </p:clrMapOvr>
  <p:transition advClick="0" advTm="60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C615C3-26EA-43FC-A0EF-3CBBECFD5F0A}" type="slidenum">
              <a:rPr lang="en-US"/>
              <a:pPr>
                <a:defRPr/>
              </a:pPr>
              <a:t>‹#›</a:t>
            </a:fld>
            <a:endParaRPr lang="en-US" dirty="0"/>
          </a:p>
        </p:txBody>
      </p:sp>
    </p:spTree>
  </p:cSld>
  <p:clrMapOvr>
    <a:masterClrMapping/>
  </p:clrMapOvr>
  <p:transition advClick="0" advTm="6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85800"/>
            <a:ext cx="20193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85800"/>
            <a:ext cx="59055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03A3E56-DCFD-48EA-A85E-C8DB264A3841}" type="slidenum">
              <a:rPr lang="en-US"/>
              <a:pPr>
                <a:defRPr/>
              </a:pPr>
              <a:t>‹#›</a:t>
            </a:fld>
            <a:endParaRPr lang="en-US" dirty="0"/>
          </a:p>
        </p:txBody>
      </p:sp>
    </p:spTree>
  </p:cSld>
  <p:clrMapOvr>
    <a:masterClrMapping/>
  </p:clrMapOvr>
  <p:transition advClick="0" advTm="60000"/>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077200" cy="9144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905000"/>
            <a:ext cx="8077200" cy="4495800"/>
          </a:xfrm>
        </p:spPr>
        <p:txBody>
          <a:bodyPr/>
          <a:lstStyle/>
          <a:p>
            <a:pPr lvl="0"/>
            <a:endParaRPr 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A3F243-B66F-4BF4-BC6A-CF6CAAB9B037}" type="slidenum">
              <a:rPr lang="en-US"/>
              <a:pPr>
                <a:defRPr/>
              </a:pPr>
              <a:t>‹#›</a:t>
            </a:fld>
            <a:endParaRPr lang="en-US" dirty="0"/>
          </a:p>
        </p:txBody>
      </p:sp>
    </p:spTree>
  </p:cSld>
  <p:clrMapOvr>
    <a:masterClrMapping/>
  </p:clrMapOvr>
  <p:transition advClick="0" advTm="6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7200" y="1905000"/>
            <a:ext cx="80772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 bullet text</a:t>
            </a:r>
          </a:p>
          <a:p>
            <a:pPr lvl="2"/>
            <a:r>
              <a:rPr lang="en-US" smtClean="0"/>
              <a:t>Third level bullet text</a:t>
            </a:r>
          </a:p>
          <a:p>
            <a:pPr lvl="3"/>
            <a:r>
              <a:rPr lang="en-US" smtClean="0"/>
              <a:t> Fourth level bullet text</a:t>
            </a:r>
          </a:p>
          <a:p>
            <a:pPr lvl="4"/>
            <a:r>
              <a:rPr lang="en-US" smtClean="0"/>
              <a:t>Fifth level bullet text</a:t>
            </a:r>
          </a:p>
          <a:p>
            <a:pPr lvl="1"/>
            <a:endParaRPr lang="en-US" smtClean="0"/>
          </a:p>
          <a:p>
            <a:pPr lvl="2"/>
            <a:endParaRPr lang="en-US" smtClean="0"/>
          </a:p>
        </p:txBody>
      </p:sp>
      <p:sp>
        <p:nvSpPr>
          <p:cNvPr id="1027" name="Rectangle 3"/>
          <p:cNvSpPr>
            <a:spLocks noGrp="1" noChangeArrowheads="1"/>
          </p:cNvSpPr>
          <p:nvPr>
            <p:ph type="title"/>
          </p:nvPr>
        </p:nvSpPr>
        <p:spPr bwMode="auto">
          <a:xfrm>
            <a:off x="457200" y="685800"/>
            <a:ext cx="80772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8548" name="Rectangle 4"/>
          <p:cNvSpPr>
            <a:spLocks noGrp="1" noChangeArrowheads="1"/>
          </p:cNvSpPr>
          <p:nvPr>
            <p:ph type="dt" sz="half" idx="2"/>
          </p:nvPr>
        </p:nvSpPr>
        <p:spPr bwMode="auto">
          <a:xfrm>
            <a:off x="0" y="66294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000" b="1"/>
            </a:lvl1pPr>
          </a:lstStyle>
          <a:p>
            <a:pPr>
              <a:defRPr/>
            </a:pPr>
            <a:endParaRPr lang="en-US"/>
          </a:p>
        </p:txBody>
      </p:sp>
      <p:sp>
        <p:nvSpPr>
          <p:cNvPr id="108549" name="Rectangle 5"/>
          <p:cNvSpPr>
            <a:spLocks noGrp="1" noChangeArrowheads="1"/>
          </p:cNvSpPr>
          <p:nvPr>
            <p:ph type="ftr" sz="quarter" idx="3"/>
          </p:nvPr>
        </p:nvSpPr>
        <p:spPr bwMode="auto">
          <a:xfrm>
            <a:off x="3124200" y="66294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a:lvl1pPr>
          </a:lstStyle>
          <a:p>
            <a:pPr>
              <a:defRPr/>
            </a:pPr>
            <a:endParaRPr lang="en-US"/>
          </a:p>
        </p:txBody>
      </p:sp>
      <p:sp>
        <p:nvSpPr>
          <p:cNvPr id="108550" name="Rectangle 6"/>
          <p:cNvSpPr>
            <a:spLocks noGrp="1" noChangeArrowheads="1"/>
          </p:cNvSpPr>
          <p:nvPr>
            <p:ph type="sldNum" sz="quarter" idx="4"/>
          </p:nvPr>
        </p:nvSpPr>
        <p:spPr bwMode="auto">
          <a:xfrm>
            <a:off x="7239000" y="66294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1"/>
            </a:lvl1pPr>
          </a:lstStyle>
          <a:p>
            <a:pPr>
              <a:defRPr/>
            </a:pPr>
            <a:fld id="{700AC8DD-9878-42A3-A27F-B51FC3B9E40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13"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transition advClick="0" advTm="60000"/>
  <p:timing>
    <p:tnLst>
      <p:par>
        <p:cTn id="1" dur="indefinite" restart="never" nodeType="tmRoot"/>
      </p:par>
    </p:tnLst>
  </p:timing>
  <p:txStyles>
    <p:titleStyle>
      <a:lvl1pPr algn="l" rtl="0" eaLnBrk="0" fontAlgn="base" hangingPunct="0">
        <a:spcBef>
          <a:spcPct val="0"/>
        </a:spcBef>
        <a:spcAft>
          <a:spcPct val="0"/>
        </a:spcAft>
        <a:defRPr sz="4400">
          <a:solidFill>
            <a:srgbClr val="284C6A"/>
          </a:solidFill>
          <a:latin typeface="+mj-lt"/>
          <a:ea typeface="+mj-ea"/>
          <a:cs typeface="+mj-cs"/>
        </a:defRPr>
      </a:lvl1pPr>
      <a:lvl2pPr algn="l" rtl="0" eaLnBrk="0" fontAlgn="base" hangingPunct="0">
        <a:spcBef>
          <a:spcPct val="0"/>
        </a:spcBef>
        <a:spcAft>
          <a:spcPct val="0"/>
        </a:spcAft>
        <a:defRPr sz="4400">
          <a:solidFill>
            <a:srgbClr val="284C6A"/>
          </a:solidFill>
          <a:latin typeface="Trebuchet MS" pitchFamily="34" charset="0"/>
        </a:defRPr>
      </a:lvl2pPr>
      <a:lvl3pPr algn="l" rtl="0" eaLnBrk="0" fontAlgn="base" hangingPunct="0">
        <a:spcBef>
          <a:spcPct val="0"/>
        </a:spcBef>
        <a:spcAft>
          <a:spcPct val="0"/>
        </a:spcAft>
        <a:defRPr sz="4400">
          <a:solidFill>
            <a:srgbClr val="284C6A"/>
          </a:solidFill>
          <a:latin typeface="Trebuchet MS" pitchFamily="34" charset="0"/>
        </a:defRPr>
      </a:lvl3pPr>
      <a:lvl4pPr algn="l" rtl="0" eaLnBrk="0" fontAlgn="base" hangingPunct="0">
        <a:spcBef>
          <a:spcPct val="0"/>
        </a:spcBef>
        <a:spcAft>
          <a:spcPct val="0"/>
        </a:spcAft>
        <a:defRPr sz="4400">
          <a:solidFill>
            <a:srgbClr val="284C6A"/>
          </a:solidFill>
          <a:latin typeface="Trebuchet MS" pitchFamily="34" charset="0"/>
        </a:defRPr>
      </a:lvl4pPr>
      <a:lvl5pPr algn="l" rtl="0" eaLnBrk="0" fontAlgn="base" hangingPunct="0">
        <a:spcBef>
          <a:spcPct val="0"/>
        </a:spcBef>
        <a:spcAft>
          <a:spcPct val="0"/>
        </a:spcAft>
        <a:defRPr sz="4400">
          <a:solidFill>
            <a:srgbClr val="284C6A"/>
          </a:solidFill>
          <a:latin typeface="Trebuchet MS" pitchFamily="34" charset="0"/>
        </a:defRPr>
      </a:lvl5pPr>
      <a:lvl6pPr marL="457200" algn="l" rtl="0" fontAlgn="base">
        <a:spcBef>
          <a:spcPct val="0"/>
        </a:spcBef>
        <a:spcAft>
          <a:spcPct val="0"/>
        </a:spcAft>
        <a:defRPr sz="4400">
          <a:solidFill>
            <a:srgbClr val="284C6A"/>
          </a:solidFill>
          <a:latin typeface="Trebuchet MS" pitchFamily="34" charset="0"/>
        </a:defRPr>
      </a:lvl6pPr>
      <a:lvl7pPr marL="914400" algn="l" rtl="0" fontAlgn="base">
        <a:spcBef>
          <a:spcPct val="0"/>
        </a:spcBef>
        <a:spcAft>
          <a:spcPct val="0"/>
        </a:spcAft>
        <a:defRPr sz="4400">
          <a:solidFill>
            <a:srgbClr val="284C6A"/>
          </a:solidFill>
          <a:latin typeface="Trebuchet MS" pitchFamily="34" charset="0"/>
        </a:defRPr>
      </a:lvl7pPr>
      <a:lvl8pPr marL="1371600" algn="l" rtl="0" fontAlgn="base">
        <a:spcBef>
          <a:spcPct val="0"/>
        </a:spcBef>
        <a:spcAft>
          <a:spcPct val="0"/>
        </a:spcAft>
        <a:defRPr sz="4400">
          <a:solidFill>
            <a:srgbClr val="284C6A"/>
          </a:solidFill>
          <a:latin typeface="Trebuchet MS" pitchFamily="34" charset="0"/>
        </a:defRPr>
      </a:lvl8pPr>
      <a:lvl9pPr marL="1828800" algn="l" rtl="0" fontAlgn="base">
        <a:spcBef>
          <a:spcPct val="0"/>
        </a:spcBef>
        <a:spcAft>
          <a:spcPct val="0"/>
        </a:spcAft>
        <a:defRPr sz="4400">
          <a:solidFill>
            <a:srgbClr val="284C6A"/>
          </a:solidFill>
          <a:latin typeface="Trebuchet MS" pitchFamily="34" charset="0"/>
        </a:defRPr>
      </a:lvl9pPr>
    </p:titleStyle>
    <p:bodyStyle>
      <a:lvl1pPr marL="342900" indent="-342900" algn="l" rtl="0" eaLnBrk="0" fontAlgn="base" hangingPunct="0">
        <a:lnSpc>
          <a:spcPct val="125000"/>
        </a:lnSpc>
        <a:spcBef>
          <a:spcPct val="20000"/>
        </a:spcBef>
        <a:spcAft>
          <a:spcPct val="0"/>
        </a:spcAft>
        <a:buClr>
          <a:schemeClr val="bg2"/>
        </a:buClr>
        <a:buChar char="•"/>
        <a:defRPr sz="3200">
          <a:solidFill>
            <a:srgbClr val="284C6A"/>
          </a:solidFill>
          <a:latin typeface="+mn-lt"/>
          <a:ea typeface="+mn-ea"/>
          <a:cs typeface="+mn-cs"/>
        </a:defRPr>
      </a:lvl1pPr>
      <a:lvl2pPr marL="742950" indent="-285750" algn="l" rtl="0" eaLnBrk="0" fontAlgn="base" hangingPunct="0">
        <a:spcBef>
          <a:spcPct val="20000"/>
        </a:spcBef>
        <a:spcAft>
          <a:spcPct val="0"/>
        </a:spcAft>
        <a:buFont typeface="Trebuchet MS" pitchFamily="34"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Font typeface="Trebuchet MS" pitchFamily="34" charset="0"/>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catalog.templejc.edu/content.php?catoid=10&amp;navoid=396"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templejc.edu/wp-content/uploads/2015/02/Title-IX-and-Sexual-Violence.pdf" TargetMode="External"/><Relationship Id="rId2" Type="http://schemas.openxmlformats.org/officeDocument/2006/relationships/hyperlink" Target="http://www.templejc.edu/wp-content/uploads/2014/10/Preventing_Sexual_Harassment.pdf"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templejc.edu/resources/campus-police/security-and-crime-statistics/"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templejc.edu/about/policy-manual/" TargetMode="External"/><Relationship Id="rId2" Type="http://schemas.openxmlformats.org/officeDocument/2006/relationships/hyperlink" Target="http://www2.ed.gov/about/offices/list/ocr/docs/dcl-title-ix-coordinators-guide-201504.pdf"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609600" y="609600"/>
            <a:ext cx="7924800" cy="2971800"/>
          </a:xfrm>
        </p:spPr>
        <p:txBody>
          <a:bodyPr/>
          <a:lstStyle/>
          <a:p>
            <a:pPr algn="ctr"/>
            <a:r>
              <a:rPr lang="en-US" sz="6000" b="1" dirty="0" smtClean="0">
                <a:latin typeface="Times New Roman" pitchFamily="18" charset="0"/>
                <a:cs typeface="Times New Roman" pitchFamily="18" charset="0"/>
              </a:rPr>
              <a:t>Title IX</a:t>
            </a:r>
            <a:br>
              <a:rPr lang="en-US" sz="6000" b="1" dirty="0" smtClean="0">
                <a:latin typeface="Times New Roman" pitchFamily="18" charset="0"/>
                <a:cs typeface="Times New Roman" pitchFamily="18" charset="0"/>
              </a:rPr>
            </a:br>
            <a:r>
              <a:rPr lang="en-US" sz="4000" b="1" dirty="0" smtClean="0">
                <a:latin typeface="Times New Roman" pitchFamily="18" charset="0"/>
                <a:cs typeface="Times New Roman" pitchFamily="18" charset="0"/>
              </a:rPr>
              <a:t>Pregnancy or Parental Status</a:t>
            </a:r>
          </a:p>
        </p:txBody>
      </p:sp>
      <p:sp>
        <p:nvSpPr>
          <p:cNvPr id="3075" name="Rectangle 3"/>
          <p:cNvSpPr>
            <a:spLocks noGrp="1" noChangeArrowheads="1"/>
          </p:cNvSpPr>
          <p:nvPr>
            <p:ph type="body" idx="4294967295"/>
          </p:nvPr>
        </p:nvSpPr>
        <p:spPr>
          <a:xfrm>
            <a:off x="533400" y="3581400"/>
            <a:ext cx="8077200" cy="2438400"/>
          </a:xfrm>
        </p:spPr>
        <p:txBody>
          <a:bodyPr/>
          <a:lstStyle/>
          <a:p>
            <a:pPr algn="ctr" eaLnBrk="1" hangingPunct="1">
              <a:lnSpc>
                <a:spcPct val="105000"/>
              </a:lnSpc>
              <a:buFontTx/>
              <a:buNone/>
            </a:pPr>
            <a:r>
              <a:rPr lang="en-US" sz="2400" b="1" dirty="0" smtClean="0">
                <a:latin typeface="Times New Roman" pitchFamily="18" charset="0"/>
                <a:cs typeface="Times New Roman" pitchFamily="18" charset="0"/>
              </a:rPr>
              <a:t>Adrian Sora</a:t>
            </a:r>
          </a:p>
          <a:p>
            <a:pPr algn="ctr" eaLnBrk="1" hangingPunct="1">
              <a:lnSpc>
                <a:spcPct val="105000"/>
              </a:lnSpc>
              <a:buFontTx/>
              <a:buNone/>
            </a:pPr>
            <a:r>
              <a:rPr lang="en-US" sz="2400" b="1" dirty="0" smtClean="0">
                <a:latin typeface="Times New Roman" pitchFamily="18" charset="0"/>
                <a:cs typeface="Times New Roman" pitchFamily="18" charset="0"/>
              </a:rPr>
              <a:t>Title IX, Deputy Coordinator for Pregnancy Services</a:t>
            </a:r>
          </a:p>
          <a:p>
            <a:pPr algn="ctr" eaLnBrk="1" hangingPunct="1">
              <a:lnSpc>
                <a:spcPct val="105000"/>
              </a:lnSpc>
              <a:buFontTx/>
              <a:buNone/>
            </a:pPr>
            <a:r>
              <a:rPr lang="en-US" sz="2400" b="1" dirty="0" smtClean="0">
                <a:latin typeface="Times New Roman" pitchFamily="18" charset="0"/>
                <a:cs typeface="Times New Roman" pitchFamily="18" charset="0"/>
              </a:rPr>
              <a:t>One </a:t>
            </a:r>
            <a:r>
              <a:rPr lang="en-US" sz="2400" b="1" dirty="0" smtClean="0">
                <a:latin typeface="Times New Roman" pitchFamily="18" charset="0"/>
                <a:cs typeface="Times New Roman" pitchFamily="18" charset="0"/>
              </a:rPr>
              <a:t>College Centre, Room 1473 </a:t>
            </a:r>
          </a:p>
          <a:p>
            <a:pPr algn="ctr" eaLnBrk="1" hangingPunct="1">
              <a:lnSpc>
                <a:spcPct val="105000"/>
              </a:lnSpc>
              <a:buFontTx/>
              <a:buNone/>
            </a:pPr>
            <a:r>
              <a:rPr lang="en-US" sz="2400" b="1" dirty="0" smtClean="0">
                <a:latin typeface="Times New Roman" pitchFamily="18" charset="0"/>
                <a:cs typeface="Times New Roman" pitchFamily="18" charset="0"/>
              </a:rPr>
              <a:t>254.298.8328</a:t>
            </a:r>
          </a:p>
          <a:p>
            <a:pPr algn="ctr" eaLnBrk="1" hangingPunct="1">
              <a:lnSpc>
                <a:spcPct val="105000"/>
              </a:lnSpc>
              <a:buFontTx/>
              <a:buNone/>
            </a:pPr>
            <a:r>
              <a:rPr lang="en-US" sz="2400" b="1" dirty="0" smtClean="0">
                <a:latin typeface="Times New Roman" pitchFamily="18" charset="0"/>
                <a:cs typeface="Times New Roman" pitchFamily="18" charset="0"/>
              </a:rPr>
              <a:t>August 22, 2017</a:t>
            </a:r>
          </a:p>
          <a:p>
            <a:pPr algn="ctr" eaLnBrk="1" hangingPunct="1">
              <a:lnSpc>
                <a:spcPct val="105000"/>
              </a:lnSpc>
              <a:buFontTx/>
              <a:buNone/>
            </a:pPr>
            <a:endParaRPr lang="en-US" sz="2400" dirty="0" smtClean="0">
              <a:latin typeface="Times New Roman" pitchFamily="18" charset="0"/>
            </a:endParaRPr>
          </a:p>
        </p:txBody>
      </p:sp>
    </p:spTree>
    <p:extLst>
      <p:ext uri="{BB962C8B-B14F-4D97-AF65-F5344CB8AC3E}">
        <p14:creationId xmlns:p14="http://schemas.microsoft.com/office/powerpoint/2010/main" val="45475301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457200"/>
            <a:ext cx="8077200" cy="914400"/>
          </a:xfrm>
        </p:spPr>
        <p:txBody>
          <a:bodyPr/>
          <a:lstStyle/>
          <a:p>
            <a:pPr algn="ctr" eaLnBrk="1" hangingPunct="1"/>
            <a:r>
              <a:rPr lang="en-US" b="1" dirty="0" smtClean="0">
                <a:cs typeface="Times New Roman" pitchFamily="18" charset="0"/>
              </a:rPr>
              <a:t>Temple College Policy</a:t>
            </a:r>
            <a:endParaRPr lang="en-US" sz="2400" b="1" dirty="0" smtClean="0">
              <a:cs typeface="Times New Roman" pitchFamily="18" charset="0"/>
            </a:endParaRPr>
          </a:p>
        </p:txBody>
      </p:sp>
      <p:sp>
        <p:nvSpPr>
          <p:cNvPr id="4099" name="Rectangle 3"/>
          <p:cNvSpPr>
            <a:spLocks noGrp="1" noChangeArrowheads="1"/>
          </p:cNvSpPr>
          <p:nvPr>
            <p:ph type="body" idx="1"/>
          </p:nvPr>
        </p:nvSpPr>
        <p:spPr>
          <a:xfrm>
            <a:off x="533400" y="1524000"/>
            <a:ext cx="8077200" cy="4876800"/>
          </a:xfrm>
          <a:ln>
            <a:solidFill>
              <a:schemeClr val="tx1"/>
            </a:solidFill>
          </a:ln>
        </p:spPr>
        <p:txBody>
          <a:bodyPr/>
          <a:lstStyle/>
          <a:p>
            <a:pPr marL="0" indent="0" algn="ctr" eaLnBrk="1" hangingPunct="1">
              <a:lnSpc>
                <a:spcPct val="105000"/>
              </a:lnSpc>
              <a:buNone/>
            </a:pPr>
            <a:r>
              <a:rPr lang="en-US" sz="2600" dirty="0"/>
              <a:t>Title IX of the Education Amendments of 1972 (“Title IX”), 20 U.S.C. §1681 </a:t>
            </a:r>
            <a:r>
              <a:rPr lang="en-US" sz="2600" i="1" dirty="0"/>
              <a:t>et seq.</a:t>
            </a:r>
            <a:r>
              <a:rPr lang="en-US" sz="2600" dirty="0"/>
              <a:t>, is a Federal civil rights law that prohibits discrimination on the basis of sex—including pregnancy and parental status - in educational programs and activities. This policy pertains to student rights under Title IX Pregnancy Services and to the respective course of action the student may choose to </a:t>
            </a:r>
            <a:r>
              <a:rPr lang="en-US" sz="2600" dirty="0" smtClean="0"/>
              <a:t>elect. </a:t>
            </a:r>
          </a:p>
          <a:p>
            <a:pPr marL="0" indent="0" algn="ctr" eaLnBrk="1" hangingPunct="1">
              <a:lnSpc>
                <a:spcPct val="105000"/>
              </a:lnSpc>
              <a:buNone/>
            </a:pPr>
            <a:r>
              <a:rPr lang="en-US" sz="2600" dirty="0" smtClean="0"/>
              <a:t>URL: </a:t>
            </a:r>
            <a:r>
              <a:rPr lang="en-US" b="1" dirty="0" smtClean="0">
                <a:solidFill>
                  <a:schemeClr val="tx2"/>
                </a:solidFill>
                <a:latin typeface="Times New Roman" pitchFamily="18" charset="0"/>
                <a:hlinkClick r:id="rId2"/>
              </a:rPr>
              <a:t>http</a:t>
            </a:r>
            <a:r>
              <a:rPr lang="en-US" b="1" dirty="0">
                <a:solidFill>
                  <a:schemeClr val="tx2"/>
                </a:solidFill>
                <a:latin typeface="Times New Roman" pitchFamily="18" charset="0"/>
                <a:hlinkClick r:id="rId2"/>
              </a:rPr>
              <a:t>://</a:t>
            </a:r>
            <a:r>
              <a:rPr lang="en-US" b="1" dirty="0" smtClean="0">
                <a:solidFill>
                  <a:schemeClr val="tx2"/>
                </a:solidFill>
                <a:latin typeface="Times New Roman" pitchFamily="18" charset="0"/>
                <a:hlinkClick r:id="rId2"/>
              </a:rPr>
              <a:t>catalog.templejc.edu/content.php?catoid=10&amp;navoid=396</a:t>
            </a:r>
            <a:r>
              <a:rPr lang="en-US" b="1" dirty="0" smtClean="0">
                <a:solidFill>
                  <a:schemeClr val="tx2"/>
                </a:solidFill>
                <a:latin typeface="Times New Roman" pitchFamily="18" charset="0"/>
              </a:rPr>
              <a:t> </a:t>
            </a:r>
          </a:p>
        </p:txBody>
      </p:sp>
    </p:spTree>
    <p:extLst>
      <p:ext uri="{BB962C8B-B14F-4D97-AF65-F5344CB8AC3E}">
        <p14:creationId xmlns:p14="http://schemas.microsoft.com/office/powerpoint/2010/main" val="414529372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pic>
        <p:nvPicPr>
          <p:cNvPr id="2054" name="Picture 6" descr="Related image"/>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2334" y="1295400"/>
            <a:ext cx="9076267"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239627"/>
      </p:ext>
    </p:extLst>
  </p:cSld>
  <p:clrMapOvr>
    <a:masterClrMapping/>
  </p:clrMapOvr>
  <p:transition advClick="0" advTm="60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457200"/>
            <a:ext cx="8077200" cy="914400"/>
          </a:xfrm>
        </p:spPr>
        <p:txBody>
          <a:bodyPr/>
          <a:lstStyle/>
          <a:p>
            <a:pPr algn="ctr" eaLnBrk="1" hangingPunct="1"/>
            <a:r>
              <a:rPr lang="en-US" b="1" dirty="0" smtClean="0">
                <a:cs typeface="Times New Roman" pitchFamily="18" charset="0"/>
              </a:rPr>
              <a:t>Title IX</a:t>
            </a:r>
            <a:endParaRPr lang="en-US" sz="2400" b="1" dirty="0" smtClean="0">
              <a:cs typeface="Times New Roman" pitchFamily="18" charset="0"/>
            </a:endParaRPr>
          </a:p>
        </p:txBody>
      </p:sp>
      <p:sp>
        <p:nvSpPr>
          <p:cNvPr id="4099" name="Rectangle 3"/>
          <p:cNvSpPr>
            <a:spLocks noGrp="1" noChangeArrowheads="1"/>
          </p:cNvSpPr>
          <p:nvPr>
            <p:ph type="body" idx="1"/>
          </p:nvPr>
        </p:nvSpPr>
        <p:spPr>
          <a:xfrm>
            <a:off x="533400" y="2057400"/>
            <a:ext cx="8077200" cy="3810000"/>
          </a:xfrm>
          <a:ln>
            <a:solidFill>
              <a:schemeClr val="tx1"/>
            </a:solidFill>
          </a:ln>
        </p:spPr>
        <p:txBody>
          <a:bodyPr/>
          <a:lstStyle/>
          <a:p>
            <a:pPr marL="0" indent="0" algn="ctr" eaLnBrk="1" hangingPunct="1">
              <a:lnSpc>
                <a:spcPct val="105000"/>
              </a:lnSpc>
              <a:buNone/>
            </a:pPr>
            <a:r>
              <a:rPr lang="en-US" dirty="0" smtClean="0"/>
              <a:t>The language contained in Title IX legislation indicates that schools must give all students who might be, are or have been pregnant (whether the student is a parent or not) the same access to school programs and extracurricular activities that other students have.</a:t>
            </a:r>
            <a:endParaRPr lang="en-US" b="1" dirty="0" smtClean="0">
              <a:solidFill>
                <a:schemeClr val="tx2"/>
              </a:solidFill>
              <a:latin typeface="Times New Roman" pitchFamily="18" charset="0"/>
            </a:endParaRPr>
          </a:p>
        </p:txBody>
      </p:sp>
    </p:spTree>
    <p:extLst>
      <p:ext uri="{BB962C8B-B14F-4D97-AF65-F5344CB8AC3E}">
        <p14:creationId xmlns:p14="http://schemas.microsoft.com/office/powerpoint/2010/main" val="414529372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457200"/>
            <a:ext cx="8077200" cy="914400"/>
          </a:xfrm>
        </p:spPr>
        <p:txBody>
          <a:bodyPr/>
          <a:lstStyle/>
          <a:p>
            <a:pPr algn="ctr" eaLnBrk="1" hangingPunct="1"/>
            <a:r>
              <a:rPr lang="en-US" b="1" dirty="0" smtClean="0">
                <a:cs typeface="Times New Roman" pitchFamily="18" charset="0"/>
              </a:rPr>
              <a:t>Student Disclosure</a:t>
            </a:r>
            <a:endParaRPr lang="en-US" sz="2400" b="1" dirty="0" smtClean="0">
              <a:cs typeface="Times New Roman" pitchFamily="18" charset="0"/>
            </a:endParaRPr>
          </a:p>
        </p:txBody>
      </p:sp>
      <p:sp>
        <p:nvSpPr>
          <p:cNvPr id="4099" name="Rectangle 3"/>
          <p:cNvSpPr>
            <a:spLocks noGrp="1" noChangeArrowheads="1"/>
          </p:cNvSpPr>
          <p:nvPr>
            <p:ph type="body" idx="1"/>
          </p:nvPr>
        </p:nvSpPr>
        <p:spPr>
          <a:xfrm>
            <a:off x="533400" y="1828800"/>
            <a:ext cx="8077200" cy="4572000"/>
          </a:xfrm>
        </p:spPr>
        <p:txBody>
          <a:bodyPr/>
          <a:lstStyle/>
          <a:p>
            <a:pPr marL="690563" eaLnBrk="1" hangingPunct="1">
              <a:lnSpc>
                <a:spcPct val="105000"/>
              </a:lnSpc>
            </a:pPr>
            <a:r>
              <a:rPr lang="en-US" b="1" dirty="0" smtClean="0">
                <a:latin typeface="Times New Roman" pitchFamily="18" charset="0"/>
              </a:rPr>
              <a:t>Must disclose need to instructor.</a:t>
            </a:r>
          </a:p>
          <a:p>
            <a:pPr marL="690563" eaLnBrk="1" hangingPunct="1">
              <a:lnSpc>
                <a:spcPct val="105000"/>
              </a:lnSpc>
            </a:pPr>
            <a:r>
              <a:rPr lang="en-US" b="1" dirty="0" smtClean="0">
                <a:latin typeface="Times New Roman" pitchFamily="18" charset="0"/>
              </a:rPr>
              <a:t>Must apply with Title IX Deputy Coordinator.</a:t>
            </a:r>
          </a:p>
          <a:p>
            <a:pPr marL="690563" eaLnBrk="1" hangingPunct="1">
              <a:lnSpc>
                <a:spcPct val="105000"/>
              </a:lnSpc>
            </a:pPr>
            <a:r>
              <a:rPr lang="en-US" b="1" dirty="0" smtClean="0">
                <a:latin typeface="Times New Roman" pitchFamily="18" charset="0"/>
              </a:rPr>
              <a:t>Instructor will receive form letter from Deputy Coordinator.</a:t>
            </a:r>
          </a:p>
          <a:p>
            <a:pPr eaLnBrk="1" hangingPunct="1">
              <a:lnSpc>
                <a:spcPct val="105000"/>
              </a:lnSpc>
            </a:pPr>
            <a:endParaRPr lang="en-US" sz="2800" b="1" dirty="0">
              <a:latin typeface="Times New Roman" pitchFamily="18" charset="0"/>
            </a:endParaRPr>
          </a:p>
          <a:p>
            <a:pPr marL="0" indent="0" algn="ctr" eaLnBrk="1" hangingPunct="1">
              <a:lnSpc>
                <a:spcPct val="105000"/>
              </a:lnSpc>
              <a:buNone/>
            </a:pPr>
            <a:r>
              <a:rPr lang="en-US" b="1" u="sng" dirty="0" smtClean="0">
                <a:latin typeface="Times New Roman" pitchFamily="18" charset="0"/>
              </a:rPr>
              <a:t>DO NOT ATTEMPT TO DIAGNOSE A STUDENT</a:t>
            </a:r>
          </a:p>
        </p:txBody>
      </p:sp>
    </p:spTree>
    <p:extLst>
      <p:ext uri="{BB962C8B-B14F-4D97-AF65-F5344CB8AC3E}">
        <p14:creationId xmlns:p14="http://schemas.microsoft.com/office/powerpoint/2010/main" val="350741699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457200"/>
            <a:ext cx="8077200" cy="914400"/>
          </a:xfrm>
        </p:spPr>
        <p:txBody>
          <a:bodyPr/>
          <a:lstStyle/>
          <a:p>
            <a:pPr algn="ctr" eaLnBrk="1" hangingPunct="1"/>
            <a:r>
              <a:rPr lang="en-US" b="1" dirty="0" smtClean="0">
                <a:cs typeface="Times New Roman" pitchFamily="18" charset="0"/>
              </a:rPr>
              <a:t>Student Disclosure</a:t>
            </a:r>
            <a:endParaRPr lang="en-US" sz="2400" b="1" dirty="0" smtClean="0">
              <a:cs typeface="Times New Roman" pitchFamily="18" charset="0"/>
            </a:endParaRPr>
          </a:p>
        </p:txBody>
      </p:sp>
      <p:sp>
        <p:nvSpPr>
          <p:cNvPr id="4099" name="Rectangle 3"/>
          <p:cNvSpPr>
            <a:spLocks noGrp="1" noChangeArrowheads="1"/>
          </p:cNvSpPr>
          <p:nvPr>
            <p:ph type="body" idx="1"/>
          </p:nvPr>
        </p:nvSpPr>
        <p:spPr>
          <a:xfrm>
            <a:off x="533400" y="2209800"/>
            <a:ext cx="8077200" cy="4191000"/>
          </a:xfrm>
        </p:spPr>
        <p:txBody>
          <a:bodyPr/>
          <a:lstStyle/>
          <a:p>
            <a:pPr marL="0" indent="0" algn="ctr" eaLnBrk="1" hangingPunct="1">
              <a:lnSpc>
                <a:spcPct val="105000"/>
              </a:lnSpc>
              <a:buNone/>
            </a:pPr>
            <a:r>
              <a:rPr lang="en-US" b="1" dirty="0" smtClean="0"/>
              <a:t>Please note that students who do not disclose until after a medical need determination has been made by the treating professional, students will not qualify for retroactive services </a:t>
            </a:r>
            <a:endParaRPr lang="en-US" b="1" dirty="0" smtClean="0">
              <a:latin typeface="Times New Roman" pitchFamily="18" charset="0"/>
            </a:endParaRPr>
          </a:p>
        </p:txBody>
      </p:sp>
    </p:spTree>
    <p:extLst>
      <p:ext uri="{BB962C8B-B14F-4D97-AF65-F5344CB8AC3E}">
        <p14:creationId xmlns:p14="http://schemas.microsoft.com/office/powerpoint/2010/main" val="299469352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457200"/>
            <a:ext cx="8077200" cy="914400"/>
          </a:xfrm>
        </p:spPr>
        <p:txBody>
          <a:bodyPr/>
          <a:lstStyle/>
          <a:p>
            <a:pPr algn="ctr" eaLnBrk="1" hangingPunct="1"/>
            <a:r>
              <a:rPr lang="en-US" b="1" dirty="0" smtClean="0">
                <a:cs typeface="Times New Roman" pitchFamily="18" charset="0"/>
              </a:rPr>
              <a:t>Diagnostic Statement</a:t>
            </a:r>
            <a:endParaRPr lang="en-US" sz="2400" b="1" dirty="0" smtClean="0">
              <a:cs typeface="Times New Roman" pitchFamily="18" charset="0"/>
            </a:endParaRPr>
          </a:p>
        </p:txBody>
      </p:sp>
      <p:sp>
        <p:nvSpPr>
          <p:cNvPr id="4099" name="Rectangle 3"/>
          <p:cNvSpPr>
            <a:spLocks noGrp="1" noChangeArrowheads="1"/>
          </p:cNvSpPr>
          <p:nvPr>
            <p:ph type="body" idx="1"/>
          </p:nvPr>
        </p:nvSpPr>
        <p:spPr>
          <a:xfrm>
            <a:off x="533400" y="1524000"/>
            <a:ext cx="8077200" cy="4876800"/>
          </a:xfrm>
        </p:spPr>
        <p:txBody>
          <a:bodyPr/>
          <a:lstStyle/>
          <a:p>
            <a:pPr marL="0" indent="0">
              <a:buNone/>
            </a:pPr>
            <a:r>
              <a:rPr lang="en-US" dirty="0"/>
              <a:t>The signed diagnostic statement on letterhead from the treating health care professional must include the following information:</a:t>
            </a:r>
          </a:p>
          <a:p>
            <a:pPr lvl="0"/>
            <a:r>
              <a:rPr lang="en-US" dirty="0"/>
              <a:t>Diagnosis – date of onset, end date of services, original diagnosis, and description of present symptoms</a:t>
            </a:r>
            <a:r>
              <a:rPr lang="en-US" dirty="0" smtClean="0"/>
              <a:t>.</a:t>
            </a:r>
            <a:endParaRPr lang="en-US" dirty="0"/>
          </a:p>
        </p:txBody>
      </p:sp>
    </p:spTree>
    <p:extLst>
      <p:ext uri="{BB962C8B-B14F-4D97-AF65-F5344CB8AC3E}">
        <p14:creationId xmlns:p14="http://schemas.microsoft.com/office/powerpoint/2010/main" val="253975063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457200"/>
            <a:ext cx="8077200" cy="914400"/>
          </a:xfrm>
        </p:spPr>
        <p:txBody>
          <a:bodyPr/>
          <a:lstStyle/>
          <a:p>
            <a:pPr algn="ctr" eaLnBrk="1" hangingPunct="1"/>
            <a:r>
              <a:rPr lang="en-US" b="1" dirty="0" smtClean="0">
                <a:cs typeface="Times New Roman" pitchFamily="18" charset="0"/>
              </a:rPr>
              <a:t>Diagnostic Statement</a:t>
            </a:r>
            <a:endParaRPr lang="en-US" sz="2400" b="1" dirty="0" smtClean="0">
              <a:cs typeface="Times New Roman" pitchFamily="18" charset="0"/>
            </a:endParaRPr>
          </a:p>
        </p:txBody>
      </p:sp>
      <p:sp>
        <p:nvSpPr>
          <p:cNvPr id="4099" name="Rectangle 3"/>
          <p:cNvSpPr>
            <a:spLocks noGrp="1" noChangeArrowheads="1"/>
          </p:cNvSpPr>
          <p:nvPr>
            <p:ph type="body" idx="1"/>
          </p:nvPr>
        </p:nvSpPr>
        <p:spPr>
          <a:xfrm>
            <a:off x="533400" y="1524000"/>
            <a:ext cx="8077200" cy="4876800"/>
          </a:xfrm>
        </p:spPr>
        <p:txBody>
          <a:bodyPr/>
          <a:lstStyle/>
          <a:p>
            <a:pPr lvl="0"/>
            <a:r>
              <a:rPr lang="en-US" dirty="0" smtClean="0"/>
              <a:t>A </a:t>
            </a:r>
            <a:r>
              <a:rPr lang="en-US" dirty="0"/>
              <a:t>description of the current functional impact on the student within the academic setting.</a:t>
            </a:r>
          </a:p>
          <a:p>
            <a:pPr lvl="0"/>
            <a:r>
              <a:rPr lang="en-US" dirty="0"/>
              <a:t>A description of the expected prognosis.</a:t>
            </a:r>
          </a:p>
          <a:p>
            <a:r>
              <a:rPr lang="en-US" dirty="0"/>
              <a:t>Credentials of the diagnosing professional including certification, licensure, professional training. </a:t>
            </a:r>
            <a:endParaRPr lang="en-US" b="1" dirty="0" smtClean="0">
              <a:latin typeface="Times New Roman" pitchFamily="18" charset="0"/>
            </a:endParaRPr>
          </a:p>
        </p:txBody>
      </p:sp>
    </p:spTree>
    <p:extLst>
      <p:ext uri="{BB962C8B-B14F-4D97-AF65-F5344CB8AC3E}">
        <p14:creationId xmlns:p14="http://schemas.microsoft.com/office/powerpoint/2010/main" val="230363174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457200"/>
            <a:ext cx="8077200" cy="914400"/>
          </a:xfrm>
        </p:spPr>
        <p:txBody>
          <a:bodyPr/>
          <a:lstStyle/>
          <a:p>
            <a:pPr algn="ctr" eaLnBrk="1" hangingPunct="1"/>
            <a:r>
              <a:rPr lang="en-US" b="1" dirty="0" smtClean="0">
                <a:cs typeface="Times New Roman" pitchFamily="18" charset="0"/>
              </a:rPr>
              <a:t>Excused Absences?</a:t>
            </a:r>
            <a:endParaRPr lang="en-US" sz="2400" b="1" dirty="0" smtClean="0">
              <a:cs typeface="Times New Roman" pitchFamily="18" charset="0"/>
            </a:endParaRPr>
          </a:p>
        </p:txBody>
      </p:sp>
      <p:sp>
        <p:nvSpPr>
          <p:cNvPr id="4099" name="Rectangle 3"/>
          <p:cNvSpPr>
            <a:spLocks noGrp="1" noChangeArrowheads="1"/>
          </p:cNvSpPr>
          <p:nvPr>
            <p:ph type="body" idx="1"/>
          </p:nvPr>
        </p:nvSpPr>
        <p:spPr>
          <a:xfrm>
            <a:off x="533400" y="2209800"/>
            <a:ext cx="8077200" cy="4191000"/>
          </a:xfrm>
        </p:spPr>
        <p:txBody>
          <a:bodyPr/>
          <a:lstStyle/>
          <a:p>
            <a:pPr marL="0" indent="0" algn="ctr">
              <a:buNone/>
            </a:pPr>
            <a:r>
              <a:rPr lang="en-US" dirty="0"/>
              <a:t>If a </a:t>
            </a:r>
            <a:r>
              <a:rPr lang="en-US" dirty="0" smtClean="0"/>
              <a:t>student </a:t>
            </a:r>
            <a:r>
              <a:rPr lang="en-US" dirty="0"/>
              <a:t>has </a:t>
            </a:r>
            <a:r>
              <a:rPr lang="en-US" dirty="0" smtClean="0"/>
              <a:t>been properly identified, </a:t>
            </a:r>
            <a:r>
              <a:rPr lang="en-US" dirty="0"/>
              <a:t>the absence will be </a:t>
            </a:r>
            <a:r>
              <a:rPr lang="en-US" dirty="0" smtClean="0"/>
              <a:t>excused</a:t>
            </a:r>
            <a:r>
              <a:rPr lang="en-US" dirty="0"/>
              <a:t>. </a:t>
            </a:r>
          </a:p>
          <a:p>
            <a:pPr marL="0" indent="0" algn="ctr">
              <a:buNone/>
            </a:pPr>
            <a:r>
              <a:rPr lang="en-US" b="1" dirty="0"/>
              <a:t>You </a:t>
            </a:r>
            <a:r>
              <a:rPr lang="en-US" b="1" u="sng" dirty="0"/>
              <a:t>Must</a:t>
            </a:r>
            <a:r>
              <a:rPr lang="en-US" b="1" dirty="0"/>
              <a:t> work with the student. </a:t>
            </a:r>
            <a:endParaRPr lang="en-US" b="1" dirty="0" smtClean="0">
              <a:latin typeface="Times New Roman" pitchFamily="18" charset="0"/>
            </a:endParaRPr>
          </a:p>
        </p:txBody>
      </p:sp>
    </p:spTree>
    <p:extLst>
      <p:ext uri="{BB962C8B-B14F-4D97-AF65-F5344CB8AC3E}">
        <p14:creationId xmlns:p14="http://schemas.microsoft.com/office/powerpoint/2010/main" val="11847642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457200"/>
            <a:ext cx="8077200" cy="914400"/>
          </a:xfrm>
        </p:spPr>
        <p:txBody>
          <a:bodyPr/>
          <a:lstStyle/>
          <a:p>
            <a:pPr algn="ctr" eaLnBrk="1" hangingPunct="1"/>
            <a:r>
              <a:rPr lang="en-US" b="1" dirty="0" smtClean="0">
                <a:cs typeface="Times New Roman" pitchFamily="18" charset="0"/>
              </a:rPr>
              <a:t>What Does This Mean?</a:t>
            </a:r>
            <a:endParaRPr lang="en-US" sz="2400" b="1" dirty="0" smtClean="0">
              <a:cs typeface="Times New Roman" pitchFamily="18" charset="0"/>
            </a:endParaRPr>
          </a:p>
        </p:txBody>
      </p:sp>
      <p:sp>
        <p:nvSpPr>
          <p:cNvPr id="4099" name="Rectangle 3"/>
          <p:cNvSpPr>
            <a:spLocks noGrp="1" noChangeArrowheads="1"/>
          </p:cNvSpPr>
          <p:nvPr>
            <p:ph type="body" idx="1"/>
          </p:nvPr>
        </p:nvSpPr>
        <p:spPr>
          <a:xfrm>
            <a:off x="533400" y="2133600"/>
            <a:ext cx="8077200" cy="4267200"/>
          </a:xfrm>
        </p:spPr>
        <p:txBody>
          <a:bodyPr/>
          <a:lstStyle/>
          <a:p>
            <a:r>
              <a:rPr lang="en-US" dirty="0"/>
              <a:t>Must allow student to make up </a:t>
            </a:r>
            <a:r>
              <a:rPr lang="en-US" dirty="0" smtClean="0"/>
              <a:t>work.</a:t>
            </a:r>
            <a:endParaRPr lang="en-US" dirty="0"/>
          </a:p>
          <a:p>
            <a:r>
              <a:rPr lang="en-US" dirty="0"/>
              <a:t>Must give opportunity to earn </a:t>
            </a:r>
            <a:r>
              <a:rPr lang="en-US" dirty="0" smtClean="0"/>
              <a:t>points.</a:t>
            </a:r>
            <a:endParaRPr lang="en-US" dirty="0"/>
          </a:p>
          <a:p>
            <a:r>
              <a:rPr lang="en-US" dirty="0"/>
              <a:t>Must provide any information </a:t>
            </a:r>
            <a:r>
              <a:rPr lang="en-US" dirty="0" smtClean="0"/>
              <a:t>given. </a:t>
            </a:r>
            <a:r>
              <a:rPr lang="en-US" dirty="0"/>
              <a:t>during the excused absence(s) period. </a:t>
            </a:r>
          </a:p>
          <a:p>
            <a:r>
              <a:rPr lang="en-US" dirty="0" smtClean="0"/>
              <a:t>Exceptions. </a:t>
            </a:r>
            <a:endParaRPr lang="en-US" dirty="0"/>
          </a:p>
        </p:txBody>
      </p:sp>
    </p:spTree>
    <p:extLst>
      <p:ext uri="{BB962C8B-B14F-4D97-AF65-F5344CB8AC3E}">
        <p14:creationId xmlns:p14="http://schemas.microsoft.com/office/powerpoint/2010/main" val="398584552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457200"/>
            <a:ext cx="8077200" cy="914400"/>
          </a:xfrm>
        </p:spPr>
        <p:txBody>
          <a:bodyPr/>
          <a:lstStyle/>
          <a:p>
            <a:pPr algn="ctr" eaLnBrk="1" hangingPunct="1"/>
            <a:r>
              <a:rPr lang="en-US" b="1" dirty="0" smtClean="0">
                <a:cs typeface="Times New Roman" pitchFamily="18" charset="0"/>
              </a:rPr>
              <a:t>FAQ’s</a:t>
            </a:r>
            <a:endParaRPr lang="en-US" sz="2400" b="1" dirty="0" smtClean="0">
              <a:cs typeface="Times New Roman" pitchFamily="18" charset="0"/>
            </a:endParaRPr>
          </a:p>
        </p:txBody>
      </p:sp>
      <p:sp>
        <p:nvSpPr>
          <p:cNvPr id="4099" name="Rectangle 3"/>
          <p:cNvSpPr>
            <a:spLocks noGrp="1" noChangeArrowheads="1"/>
          </p:cNvSpPr>
          <p:nvPr>
            <p:ph type="body" idx="1"/>
          </p:nvPr>
        </p:nvSpPr>
        <p:spPr>
          <a:xfrm>
            <a:off x="533400" y="1828800"/>
            <a:ext cx="8077200" cy="4572000"/>
          </a:xfrm>
        </p:spPr>
        <p:txBody>
          <a:bodyPr/>
          <a:lstStyle/>
          <a:p>
            <a:pPr algn="ctr">
              <a:buNone/>
            </a:pPr>
            <a:r>
              <a:rPr lang="en-US" sz="2000" b="1" dirty="0" smtClean="0"/>
              <a:t>Does my school have to excuse my absences due to pregnancy, childbirth or abortion?</a:t>
            </a:r>
          </a:p>
          <a:p>
            <a:endParaRPr lang="en-US" sz="2000" dirty="0" smtClean="0"/>
          </a:p>
          <a:p>
            <a:pPr marL="0" indent="0">
              <a:buNone/>
            </a:pPr>
            <a:r>
              <a:rPr lang="en-US" sz="2000" dirty="0" smtClean="0"/>
              <a:t>Temple College must excuse your absences due to pregnancy or any related conditions for as long as your doctor says it is necessary for you to be absent. This is true even if there is no leave policy for students with other conditions. When you return to school, you must be reinstated to the status you held before your leave. The school can require you to submit a doctor’s note from you only if that is required of students with other medical conditions. </a:t>
            </a:r>
            <a:endParaRPr lang="en-US" sz="2000" dirty="0"/>
          </a:p>
        </p:txBody>
      </p:sp>
    </p:spTree>
    <p:extLst>
      <p:ext uri="{BB962C8B-B14F-4D97-AF65-F5344CB8AC3E}">
        <p14:creationId xmlns:p14="http://schemas.microsoft.com/office/powerpoint/2010/main" val="398584552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457200"/>
            <a:ext cx="8077200" cy="914400"/>
          </a:xfrm>
        </p:spPr>
        <p:txBody>
          <a:bodyPr/>
          <a:lstStyle/>
          <a:p>
            <a:pPr algn="ctr" eaLnBrk="1" hangingPunct="1"/>
            <a:r>
              <a:rPr lang="en-US" b="1" dirty="0" smtClean="0">
                <a:cs typeface="Times New Roman" pitchFamily="18" charset="0"/>
              </a:rPr>
              <a:t>FAQ’s</a:t>
            </a:r>
            <a:endParaRPr lang="en-US" sz="2400" b="1" dirty="0" smtClean="0">
              <a:cs typeface="Times New Roman" pitchFamily="18" charset="0"/>
            </a:endParaRPr>
          </a:p>
        </p:txBody>
      </p:sp>
      <p:sp>
        <p:nvSpPr>
          <p:cNvPr id="4099" name="Rectangle 3"/>
          <p:cNvSpPr>
            <a:spLocks noGrp="1" noChangeArrowheads="1"/>
          </p:cNvSpPr>
          <p:nvPr>
            <p:ph type="body" idx="1"/>
          </p:nvPr>
        </p:nvSpPr>
        <p:spPr>
          <a:xfrm>
            <a:off x="533400" y="1828800"/>
            <a:ext cx="8077200" cy="4572000"/>
          </a:xfrm>
        </p:spPr>
        <p:txBody>
          <a:bodyPr/>
          <a:lstStyle/>
          <a:p>
            <a:pPr algn="ctr">
              <a:buNone/>
            </a:pPr>
            <a:r>
              <a:rPr lang="en-US" sz="2000" b="1" dirty="0" smtClean="0"/>
              <a:t>My professor adjusts grades based on class attendance. Can she lower my grade because of the classes I miss?</a:t>
            </a:r>
          </a:p>
          <a:p>
            <a:endParaRPr lang="en-US" sz="2000" dirty="0" smtClean="0"/>
          </a:p>
          <a:p>
            <a:pPr marL="0" indent="0">
              <a:buNone/>
            </a:pPr>
            <a:r>
              <a:rPr lang="en-US" sz="2000" dirty="0" smtClean="0"/>
              <a:t>A student cannot be penalized for pregnancy or related conditions. If a professor provides specific “points” or other advantages to students based on class attendance, you must be given the opportunity to earn back the credit from classes you miss due to pregnancy, so that you can be reinstated to the status you held before you took leave. </a:t>
            </a:r>
            <a:endParaRPr lang="en-US" sz="2000" dirty="0"/>
          </a:p>
        </p:txBody>
      </p:sp>
    </p:spTree>
    <p:extLst>
      <p:ext uri="{BB962C8B-B14F-4D97-AF65-F5344CB8AC3E}">
        <p14:creationId xmlns:p14="http://schemas.microsoft.com/office/powerpoint/2010/main" val="398584552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457200"/>
            <a:ext cx="8077200" cy="914400"/>
          </a:xfrm>
        </p:spPr>
        <p:txBody>
          <a:bodyPr/>
          <a:lstStyle/>
          <a:p>
            <a:pPr algn="ctr" eaLnBrk="1" hangingPunct="1"/>
            <a:r>
              <a:rPr lang="en-US" b="1" dirty="0" smtClean="0">
                <a:cs typeface="Times New Roman" pitchFamily="18" charset="0"/>
              </a:rPr>
              <a:t>FAQ’s</a:t>
            </a:r>
            <a:endParaRPr lang="en-US" sz="2400" b="1" dirty="0" smtClean="0">
              <a:cs typeface="Times New Roman" pitchFamily="18" charset="0"/>
            </a:endParaRPr>
          </a:p>
        </p:txBody>
      </p:sp>
      <p:sp>
        <p:nvSpPr>
          <p:cNvPr id="4099" name="Rectangle 3"/>
          <p:cNvSpPr>
            <a:spLocks noGrp="1" noChangeArrowheads="1"/>
          </p:cNvSpPr>
          <p:nvPr>
            <p:ph type="body" idx="1"/>
          </p:nvPr>
        </p:nvSpPr>
        <p:spPr>
          <a:xfrm>
            <a:off x="533400" y="1828800"/>
            <a:ext cx="8077200" cy="4572000"/>
          </a:xfrm>
        </p:spPr>
        <p:txBody>
          <a:bodyPr/>
          <a:lstStyle/>
          <a:p>
            <a:pPr algn="ctr">
              <a:buNone/>
            </a:pPr>
            <a:r>
              <a:rPr lang="en-US" sz="2000" b="1" dirty="0" smtClean="0"/>
              <a:t>Does my school have to let me make up the work I missed while I was absent?</a:t>
            </a:r>
            <a:endParaRPr lang="en-US" sz="2000" dirty="0" smtClean="0"/>
          </a:p>
          <a:p>
            <a:pPr marL="0" indent="0">
              <a:buNone/>
            </a:pPr>
            <a:r>
              <a:rPr lang="en-US" sz="2000" dirty="0" smtClean="0"/>
              <a:t>Yes, Temple College must let you make up the work you missed while you were out due to pregnancy or any related conditions, including recovery from childbirth. For example, if you have a doctor’s note that excuses you from class for several weeks because you were on “bed rest” before giving birth, your school has to provide you with the appropriate assignments and information to make up all of the work you would have been required to complete while you were out. For an extended absence, it is best if your school provides you with the work you miss regularly, so you do not fall far behind</a:t>
            </a:r>
            <a:endParaRPr lang="en-US" sz="2000" dirty="0"/>
          </a:p>
        </p:txBody>
      </p:sp>
    </p:spTree>
    <p:extLst>
      <p:ext uri="{BB962C8B-B14F-4D97-AF65-F5344CB8AC3E}">
        <p14:creationId xmlns:p14="http://schemas.microsoft.com/office/powerpoint/2010/main" val="398584552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Where to find This Information</a:t>
            </a:r>
            <a:endParaRPr lang="en-US" dirty="0"/>
          </a:p>
        </p:txBody>
      </p:sp>
      <p:sp>
        <p:nvSpPr>
          <p:cNvPr id="3" name="Content Placeholder 2"/>
          <p:cNvSpPr>
            <a:spLocks noGrp="1"/>
          </p:cNvSpPr>
          <p:nvPr>
            <p:ph idx="1"/>
          </p:nvPr>
        </p:nvSpPr>
        <p:spPr/>
        <p:txBody>
          <a:bodyPr/>
          <a:lstStyle/>
          <a:p>
            <a:r>
              <a:rPr lang="en-US" dirty="0" smtClean="0"/>
              <a:t>OCR states information must be readily available to students</a:t>
            </a:r>
          </a:p>
          <a:p>
            <a:r>
              <a:rPr lang="en-US" dirty="0" smtClean="0"/>
              <a:t>Student Handbook/Safety and Emergency Information</a:t>
            </a:r>
            <a:endParaRPr lang="en-US" dirty="0"/>
          </a:p>
        </p:txBody>
      </p:sp>
    </p:spTree>
    <p:extLst>
      <p:ext uri="{BB962C8B-B14F-4D97-AF65-F5344CB8AC3E}">
        <p14:creationId xmlns:p14="http://schemas.microsoft.com/office/powerpoint/2010/main" val="3339660148"/>
      </p:ext>
    </p:extLst>
  </p:cSld>
  <p:clrMapOvr>
    <a:masterClrMapping/>
  </p:clrMapOvr>
  <p:transition advClick="0" advTm="60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Where…Continued</a:t>
            </a:r>
            <a:endParaRPr lang="en-US" dirty="0"/>
          </a:p>
        </p:txBody>
      </p:sp>
      <p:sp>
        <p:nvSpPr>
          <p:cNvPr id="3" name="Content Placeholder 2"/>
          <p:cNvSpPr>
            <a:spLocks noGrp="1"/>
          </p:cNvSpPr>
          <p:nvPr>
            <p:ph idx="1"/>
          </p:nvPr>
        </p:nvSpPr>
        <p:spPr/>
        <p:txBody>
          <a:bodyPr/>
          <a:lstStyle/>
          <a:p>
            <a:r>
              <a:rPr lang="en-US" dirty="0" smtClean="0"/>
              <a:t>*”</a:t>
            </a:r>
            <a:r>
              <a:rPr lang="en-US" sz="1600" dirty="0" smtClean="0"/>
              <a:t>Note</a:t>
            </a:r>
            <a:r>
              <a:rPr lang="en-US" sz="1600" dirty="0"/>
              <a:t>: Students who are enrolled in courses that have a clinical, externship, internship, or laboratory experience in an outside agency may not be able to have services provided at these agencies. Outside agencies are not bound by the Temple College Title IX Policy; the agency policy will supersede Temple College policy in those locations</a:t>
            </a:r>
            <a:r>
              <a:rPr lang="en-US" dirty="0" smtClean="0"/>
              <a:t>.”</a:t>
            </a:r>
          </a:p>
          <a:p>
            <a:r>
              <a:rPr lang="en-US" dirty="0" smtClean="0"/>
              <a:t>This is not correct and will be removed from the website and handbook</a:t>
            </a:r>
            <a:endParaRPr lang="en-US" dirty="0"/>
          </a:p>
        </p:txBody>
      </p:sp>
    </p:spTree>
    <p:extLst>
      <p:ext uri="{BB962C8B-B14F-4D97-AF65-F5344CB8AC3E}">
        <p14:creationId xmlns:p14="http://schemas.microsoft.com/office/powerpoint/2010/main" val="1640954391"/>
      </p:ext>
    </p:extLst>
  </p:cSld>
  <p:clrMapOvr>
    <a:masterClrMapping/>
  </p:clrMapOvr>
  <p:transition advClick="0" advTm="60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body" idx="1"/>
          </p:nvPr>
        </p:nvSpPr>
        <p:spPr>
          <a:xfrm>
            <a:off x="457200" y="838200"/>
            <a:ext cx="8077200" cy="5562600"/>
          </a:xfrm>
        </p:spPr>
        <p:txBody>
          <a:bodyPr/>
          <a:lstStyle/>
          <a:p>
            <a:pPr eaLnBrk="1" hangingPunct="1"/>
            <a:endParaRPr lang="en-US" dirty="0" smtClean="0"/>
          </a:p>
          <a:p>
            <a:pPr eaLnBrk="1" hangingPunct="1">
              <a:buFontTx/>
              <a:buNone/>
            </a:pPr>
            <a:endParaRPr lang="en-US" dirty="0" smtClean="0"/>
          </a:p>
          <a:p>
            <a:pPr eaLnBrk="1" hangingPunct="1"/>
            <a:endParaRPr lang="en-US" dirty="0" smtClean="0"/>
          </a:p>
          <a:p>
            <a:pPr algn="ctr" eaLnBrk="1" hangingPunct="1">
              <a:buFontTx/>
              <a:buNone/>
            </a:pPr>
            <a:r>
              <a:rPr lang="en-US" sz="4400" b="1" dirty="0" smtClean="0"/>
              <a:t>Questions????</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609600" y="838200"/>
            <a:ext cx="7924800" cy="2057400"/>
          </a:xfrm>
        </p:spPr>
        <p:txBody>
          <a:bodyPr/>
          <a:lstStyle/>
          <a:p>
            <a:pPr algn="ctr"/>
            <a:r>
              <a:rPr lang="en-US" sz="6000" b="1" dirty="0" smtClean="0">
                <a:latin typeface="Times New Roman" pitchFamily="18" charset="0"/>
                <a:cs typeface="Times New Roman" pitchFamily="18" charset="0"/>
              </a:rPr>
              <a:t>Title IX</a:t>
            </a:r>
          </a:p>
        </p:txBody>
      </p:sp>
      <p:sp>
        <p:nvSpPr>
          <p:cNvPr id="3075" name="Rectangle 3"/>
          <p:cNvSpPr>
            <a:spLocks noGrp="1" noChangeArrowheads="1"/>
          </p:cNvSpPr>
          <p:nvPr>
            <p:ph type="body" idx="4294967295"/>
          </p:nvPr>
        </p:nvSpPr>
        <p:spPr>
          <a:xfrm>
            <a:off x="533400" y="3200400"/>
            <a:ext cx="8077200" cy="3276600"/>
          </a:xfrm>
        </p:spPr>
        <p:txBody>
          <a:bodyPr/>
          <a:lstStyle/>
          <a:p>
            <a:pPr algn="ctr" eaLnBrk="1" hangingPunct="1">
              <a:lnSpc>
                <a:spcPct val="105000"/>
              </a:lnSpc>
              <a:buFontTx/>
              <a:buNone/>
            </a:pPr>
            <a:r>
              <a:rPr lang="en-US" sz="2400" b="1" dirty="0" smtClean="0">
                <a:latin typeface="Times New Roman" pitchFamily="18" charset="0"/>
                <a:cs typeface="Times New Roman" pitchFamily="18" charset="0"/>
              </a:rPr>
              <a:t>Randolph P. Baca Ed.D</a:t>
            </a:r>
          </a:p>
          <a:p>
            <a:pPr algn="ctr" eaLnBrk="1" hangingPunct="1">
              <a:lnSpc>
                <a:spcPct val="105000"/>
              </a:lnSpc>
              <a:buNone/>
            </a:pPr>
            <a:r>
              <a:rPr lang="en-US" sz="2400" b="1" dirty="0" smtClean="0">
                <a:latin typeface="Times New Roman" pitchFamily="18" charset="0"/>
                <a:cs typeface="Times New Roman" pitchFamily="18" charset="0"/>
              </a:rPr>
              <a:t>Title IX Coordinator</a:t>
            </a:r>
          </a:p>
          <a:p>
            <a:pPr algn="ctr" eaLnBrk="1" hangingPunct="1">
              <a:lnSpc>
                <a:spcPct val="105000"/>
              </a:lnSpc>
              <a:buNone/>
            </a:pPr>
            <a:r>
              <a:rPr lang="en-US" sz="2400" b="1" dirty="0" smtClean="0">
                <a:latin typeface="Times New Roman" pitchFamily="18" charset="0"/>
                <a:cs typeface="Times New Roman" pitchFamily="18" charset="0"/>
              </a:rPr>
              <a:t>Marc A. </a:t>
            </a:r>
            <a:r>
              <a:rPr lang="en-US" sz="2400" b="1" dirty="0" err="1" smtClean="0">
                <a:latin typeface="Times New Roman" pitchFamily="18" charset="0"/>
                <a:cs typeface="Times New Roman" pitchFamily="18" charset="0"/>
              </a:rPr>
              <a:t>Nigliazzo</a:t>
            </a:r>
            <a:r>
              <a:rPr lang="en-US" sz="2400" b="1" dirty="0" smtClean="0">
                <a:latin typeface="Times New Roman" pitchFamily="18" charset="0"/>
                <a:cs typeface="Times New Roman" pitchFamily="18" charset="0"/>
              </a:rPr>
              <a:t> Administration Building, </a:t>
            </a:r>
          </a:p>
          <a:p>
            <a:pPr algn="ctr" eaLnBrk="1" hangingPunct="1">
              <a:lnSpc>
                <a:spcPct val="105000"/>
              </a:lnSpc>
              <a:buNone/>
            </a:pPr>
            <a:r>
              <a:rPr lang="en-US" sz="2400" b="1" dirty="0" smtClean="0">
                <a:latin typeface="Times New Roman" pitchFamily="18" charset="0"/>
                <a:cs typeface="Times New Roman" pitchFamily="18" charset="0"/>
              </a:rPr>
              <a:t>Human Resources Office</a:t>
            </a:r>
          </a:p>
          <a:p>
            <a:pPr algn="ctr" eaLnBrk="1" hangingPunct="1">
              <a:lnSpc>
                <a:spcPct val="105000"/>
              </a:lnSpc>
              <a:buNone/>
            </a:pPr>
            <a:r>
              <a:rPr lang="en-US" sz="2400" b="1" dirty="0" smtClean="0">
                <a:latin typeface="Times New Roman" pitchFamily="18" charset="0"/>
                <a:cs typeface="Times New Roman" pitchFamily="18" charset="0"/>
              </a:rPr>
              <a:t>254.298.8582</a:t>
            </a:r>
          </a:p>
          <a:p>
            <a:pPr algn="ctr" eaLnBrk="1" hangingPunct="1">
              <a:lnSpc>
                <a:spcPct val="105000"/>
              </a:lnSpc>
              <a:buNone/>
            </a:pPr>
            <a:r>
              <a:rPr lang="en-US" sz="2400" b="1" dirty="0" smtClean="0">
                <a:latin typeface="Times New Roman" pitchFamily="18" charset="0"/>
                <a:cs typeface="Times New Roman" pitchFamily="18" charset="0"/>
              </a:rPr>
              <a:t>August 22, 2017</a:t>
            </a:r>
          </a:p>
          <a:p>
            <a:pPr algn="ctr" eaLnBrk="1" hangingPunct="1">
              <a:lnSpc>
                <a:spcPct val="105000"/>
              </a:lnSpc>
              <a:buFontTx/>
              <a:buNone/>
            </a:pPr>
            <a:endParaRPr lang="en-US" sz="2400" dirty="0"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457200"/>
            <a:ext cx="8077200" cy="914400"/>
          </a:xfrm>
        </p:spPr>
        <p:txBody>
          <a:bodyPr/>
          <a:lstStyle/>
          <a:p>
            <a:pPr algn="ctr" eaLnBrk="1" hangingPunct="1"/>
            <a:r>
              <a:rPr lang="en-US" b="1" dirty="0" smtClean="0">
                <a:cs typeface="Times New Roman" pitchFamily="18" charset="0"/>
              </a:rPr>
              <a:t>Title IX</a:t>
            </a:r>
            <a:endParaRPr lang="en-US" sz="2400" b="1" dirty="0" smtClean="0">
              <a:cs typeface="Times New Roman" pitchFamily="18" charset="0"/>
            </a:endParaRPr>
          </a:p>
        </p:txBody>
      </p:sp>
      <p:sp>
        <p:nvSpPr>
          <p:cNvPr id="4099" name="Rectangle 3"/>
          <p:cNvSpPr>
            <a:spLocks noGrp="1" noChangeArrowheads="1"/>
          </p:cNvSpPr>
          <p:nvPr>
            <p:ph type="body" idx="1"/>
          </p:nvPr>
        </p:nvSpPr>
        <p:spPr>
          <a:xfrm>
            <a:off x="533400" y="2438400"/>
            <a:ext cx="8077200" cy="3429000"/>
          </a:xfrm>
        </p:spPr>
        <p:txBody>
          <a:bodyPr/>
          <a:lstStyle/>
          <a:p>
            <a:pPr marL="0" indent="0" algn="ctr" eaLnBrk="1" hangingPunct="1">
              <a:lnSpc>
                <a:spcPct val="105000"/>
              </a:lnSpc>
              <a:buNone/>
            </a:pPr>
            <a:r>
              <a:rPr lang="en-US" sz="3600" b="1" dirty="0" smtClean="0">
                <a:latin typeface="Times New Roman" pitchFamily="18" charset="0"/>
              </a:rPr>
              <a:t>Title IX is one component of a set of components of federal legislation introduced in the 1960’s and 1970’s to address discrimination. We are subject to the legislation that affects higher education.</a:t>
            </a:r>
          </a:p>
          <a:p>
            <a:pPr marL="0" indent="0" algn="ctr" eaLnBrk="1" hangingPunct="1">
              <a:lnSpc>
                <a:spcPct val="105000"/>
              </a:lnSpc>
              <a:buNone/>
            </a:pPr>
            <a:endParaRPr lang="en-US" b="1" dirty="0" smtClean="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fade">
                                      <p:cBhvr>
                                        <p:cTn id="7" dur="2000"/>
                                        <p:tgtEl>
                                          <p:spTgt spid="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381000" y="457200"/>
            <a:ext cx="8077200" cy="914400"/>
          </a:xfrm>
        </p:spPr>
        <p:txBody>
          <a:bodyPr/>
          <a:lstStyle/>
          <a:p>
            <a:pPr algn="ctr" eaLnBrk="1" hangingPunct="1"/>
            <a:r>
              <a:rPr lang="en-US" b="1" dirty="0" smtClean="0"/>
              <a:t>Is Title IX For Athletics Only? </a:t>
            </a:r>
            <a:endParaRPr lang="en-US" sz="2400" b="1" dirty="0" smtClean="0"/>
          </a:p>
        </p:txBody>
      </p:sp>
      <p:sp>
        <p:nvSpPr>
          <p:cNvPr id="5123" name="Rectangle 3"/>
          <p:cNvSpPr>
            <a:spLocks noGrp="1" noChangeArrowheads="1"/>
          </p:cNvSpPr>
          <p:nvPr>
            <p:ph type="body" idx="4294967295"/>
          </p:nvPr>
        </p:nvSpPr>
        <p:spPr>
          <a:xfrm>
            <a:off x="457200" y="1905000"/>
            <a:ext cx="8077200" cy="4114800"/>
          </a:xfrm>
        </p:spPr>
        <p:txBody>
          <a:bodyPr/>
          <a:lstStyle/>
          <a:p>
            <a:pPr marL="0" indent="0" algn="ctr" eaLnBrk="1" hangingPunct="1">
              <a:lnSpc>
                <a:spcPct val="105000"/>
              </a:lnSpc>
              <a:buFontTx/>
              <a:buNone/>
            </a:pPr>
            <a:endParaRPr lang="en-US" sz="2400" b="1" dirty="0" smtClean="0">
              <a:latin typeface="Times New Roman" pitchFamily="18" charset="0"/>
            </a:endParaRPr>
          </a:p>
          <a:p>
            <a:pPr marL="0" indent="0" algn="ctr" eaLnBrk="1" hangingPunct="1">
              <a:lnSpc>
                <a:spcPct val="105000"/>
              </a:lnSpc>
              <a:buFontTx/>
              <a:buNone/>
            </a:pPr>
            <a:r>
              <a:rPr lang="en-US" sz="3400" b="1" dirty="0" smtClean="0">
                <a:latin typeface="Times New Roman" pitchFamily="18" charset="0"/>
              </a:rPr>
              <a:t>The original, federal legislation was focused on sex discrimination in admissions at colleges and universities. It was expanded to include sports programs.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Effect transition="in" filter="fade">
                                      <p:cBhvr>
                                        <p:cTn id="7" dur="2000"/>
                                        <p:tgtEl>
                                          <p:spTgt spid="51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381000" y="457200"/>
            <a:ext cx="8077200" cy="914400"/>
          </a:xfrm>
        </p:spPr>
        <p:txBody>
          <a:bodyPr/>
          <a:lstStyle/>
          <a:p>
            <a:pPr algn="ctr" eaLnBrk="1" hangingPunct="1"/>
            <a:r>
              <a:rPr lang="en-US" b="1" dirty="0" smtClean="0"/>
              <a:t>What Federal Agency Oversees Title IX?</a:t>
            </a:r>
            <a:endParaRPr lang="en-US" sz="2400" b="1" dirty="0" smtClean="0"/>
          </a:p>
        </p:txBody>
      </p:sp>
      <p:sp>
        <p:nvSpPr>
          <p:cNvPr id="5123" name="Rectangle 3"/>
          <p:cNvSpPr>
            <a:spLocks noGrp="1" noChangeArrowheads="1"/>
          </p:cNvSpPr>
          <p:nvPr>
            <p:ph type="body" idx="4294967295"/>
          </p:nvPr>
        </p:nvSpPr>
        <p:spPr>
          <a:xfrm>
            <a:off x="457200" y="2667000"/>
            <a:ext cx="8077200" cy="3352800"/>
          </a:xfrm>
        </p:spPr>
        <p:txBody>
          <a:bodyPr/>
          <a:lstStyle/>
          <a:p>
            <a:pPr marL="0" indent="0" algn="ctr" eaLnBrk="1" hangingPunct="1">
              <a:lnSpc>
                <a:spcPct val="105000"/>
              </a:lnSpc>
              <a:buFontTx/>
              <a:buNone/>
            </a:pPr>
            <a:r>
              <a:rPr lang="en-US" sz="3400" b="1" dirty="0" smtClean="0">
                <a:latin typeface="Times New Roman" pitchFamily="18" charset="0"/>
              </a:rPr>
              <a:t>Currently, the Department of Education-Office for Civil Rights (OCR) oversees the adoption and interpretation of policy.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fade">
                                      <p:cBhvr>
                                        <p:cTn id="7" dur="2000"/>
                                        <p:tgtEl>
                                          <p:spTgt spid="51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457200"/>
            <a:ext cx="8077200" cy="914400"/>
          </a:xfrm>
        </p:spPr>
        <p:txBody>
          <a:bodyPr/>
          <a:lstStyle/>
          <a:p>
            <a:pPr algn="ctr" eaLnBrk="1" hangingPunct="1"/>
            <a:r>
              <a:rPr lang="en-US" b="1" dirty="0" smtClean="0">
                <a:cs typeface="Times New Roman" pitchFamily="18" charset="0"/>
              </a:rPr>
              <a:t>Title IX</a:t>
            </a:r>
            <a:endParaRPr lang="en-US" sz="2400" b="1" dirty="0" smtClean="0">
              <a:cs typeface="Times New Roman" pitchFamily="18" charset="0"/>
            </a:endParaRPr>
          </a:p>
        </p:txBody>
      </p:sp>
      <p:sp>
        <p:nvSpPr>
          <p:cNvPr id="4099" name="Rectangle 3"/>
          <p:cNvSpPr>
            <a:spLocks noGrp="1" noChangeArrowheads="1"/>
          </p:cNvSpPr>
          <p:nvPr>
            <p:ph type="body" idx="1"/>
          </p:nvPr>
        </p:nvSpPr>
        <p:spPr>
          <a:xfrm>
            <a:off x="533400" y="1752600"/>
            <a:ext cx="8077200" cy="4648200"/>
          </a:xfrm>
        </p:spPr>
        <p:txBody>
          <a:bodyPr/>
          <a:lstStyle/>
          <a:p>
            <a:pPr marL="0" indent="0" algn="ctr" eaLnBrk="1" hangingPunct="1">
              <a:lnSpc>
                <a:spcPct val="105000"/>
              </a:lnSpc>
              <a:buNone/>
            </a:pPr>
            <a:r>
              <a:rPr lang="en-US" b="1" dirty="0" smtClean="0">
                <a:latin typeface="Times New Roman" pitchFamily="18" charset="0"/>
              </a:rPr>
              <a:t>Title IX of the Education Amendments of 1972 prohibits discrimination based on sex in education programs and activities in federally funded schools at all levels. </a:t>
            </a:r>
          </a:p>
          <a:p>
            <a:pPr marL="0" indent="0" algn="ctr" eaLnBrk="1" hangingPunct="1">
              <a:lnSpc>
                <a:spcPct val="105000"/>
              </a:lnSpc>
              <a:buNone/>
            </a:pPr>
            <a:r>
              <a:rPr lang="en-US" b="1" dirty="0" smtClean="0">
                <a:latin typeface="Times New Roman" pitchFamily="18" charset="0"/>
              </a:rPr>
              <a:t>If any part of a school district or college receives any federal funds for any purpose, all of the operations of the district or college are covered by Title IX.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fade">
                                      <p:cBhvr>
                                        <p:cTn id="7" dur="20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fade">
                                      <p:cBhvr>
                                        <p:cTn id="12" dur="500"/>
                                        <p:tgtEl>
                                          <p:spTgt spid="40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P spid="4099" grpId="1"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381000" y="762000"/>
            <a:ext cx="8077200" cy="914400"/>
          </a:xfrm>
        </p:spPr>
        <p:txBody>
          <a:bodyPr/>
          <a:lstStyle/>
          <a:p>
            <a:pPr algn="ctr" eaLnBrk="1" hangingPunct="1"/>
            <a:r>
              <a:rPr lang="en-US" b="1" dirty="0" smtClean="0"/>
              <a:t>Title IX</a:t>
            </a:r>
            <a:br>
              <a:rPr lang="en-US" b="1" dirty="0" smtClean="0"/>
            </a:br>
            <a:r>
              <a:rPr lang="en-US" b="1" dirty="0" smtClean="0"/>
              <a:t>Office for Civil Rights (OCR) Jurisdiction</a:t>
            </a:r>
            <a:endParaRPr lang="en-US" sz="2400" b="1" dirty="0" smtClean="0"/>
          </a:p>
        </p:txBody>
      </p:sp>
      <p:sp>
        <p:nvSpPr>
          <p:cNvPr id="6147" name="Rectangle 3"/>
          <p:cNvSpPr>
            <a:spLocks noGrp="1" noChangeArrowheads="1"/>
          </p:cNvSpPr>
          <p:nvPr>
            <p:ph type="body" idx="4294967295"/>
          </p:nvPr>
        </p:nvSpPr>
        <p:spPr>
          <a:xfrm>
            <a:off x="304800" y="2514600"/>
            <a:ext cx="8382000" cy="3810000"/>
          </a:xfrm>
          <a:noFill/>
        </p:spPr>
        <p:txBody>
          <a:bodyPr/>
          <a:lstStyle/>
          <a:p>
            <a:pPr marL="0" indent="0" algn="ctr" eaLnBrk="1" hangingPunct="1">
              <a:lnSpc>
                <a:spcPct val="105000"/>
              </a:lnSpc>
              <a:buFontTx/>
              <a:buNone/>
            </a:pPr>
            <a:r>
              <a:rPr lang="en-US" sz="2800" b="1" dirty="0" smtClean="0">
                <a:latin typeface="Times New Roman" pitchFamily="18" charset="0"/>
                <a:cs typeface="Times New Roman" pitchFamily="18" charset="0"/>
              </a:rPr>
              <a:t>Five (5) topics we are focusing on include:</a:t>
            </a:r>
          </a:p>
          <a:p>
            <a:pPr marL="0" indent="0" algn="ctr" eaLnBrk="1" hangingPunct="1">
              <a:lnSpc>
                <a:spcPct val="105000"/>
              </a:lnSpc>
              <a:buFontTx/>
              <a:buNone/>
            </a:pPr>
            <a:endParaRPr lang="en-US" sz="1000" b="1" dirty="0" smtClean="0">
              <a:latin typeface="Times New Roman" pitchFamily="18" charset="0"/>
              <a:cs typeface="Times New Roman" pitchFamily="18" charset="0"/>
            </a:endParaRPr>
          </a:p>
          <a:p>
            <a:pPr marL="1828800" indent="0" eaLnBrk="1" hangingPunct="1">
              <a:lnSpc>
                <a:spcPct val="105000"/>
              </a:lnSpc>
              <a:buFontTx/>
              <a:buNone/>
              <a:tabLst>
                <a:tab pos="2286000" algn="l"/>
              </a:tabLst>
            </a:pPr>
            <a:r>
              <a:rPr lang="en-US" sz="2800" b="1" dirty="0" smtClean="0">
                <a:latin typeface="Times New Roman" pitchFamily="18" charset="0"/>
                <a:cs typeface="Times New Roman" pitchFamily="18" charset="0"/>
              </a:rPr>
              <a:t>1.	Harassment and Bullying</a:t>
            </a:r>
          </a:p>
          <a:p>
            <a:pPr marL="1828800" indent="0" eaLnBrk="1" hangingPunct="1">
              <a:lnSpc>
                <a:spcPct val="105000"/>
              </a:lnSpc>
              <a:buNone/>
              <a:tabLst>
                <a:tab pos="2286000" algn="l"/>
              </a:tabLst>
            </a:pPr>
            <a:r>
              <a:rPr lang="en-US" sz="2800" b="1" dirty="0" smtClean="0">
                <a:latin typeface="Times New Roman" pitchFamily="18" charset="0"/>
                <a:cs typeface="Times New Roman" pitchFamily="18" charset="0"/>
              </a:rPr>
              <a:t>2.	Sex Based Harassment</a:t>
            </a:r>
          </a:p>
          <a:p>
            <a:pPr marL="1828800" indent="0" eaLnBrk="1" hangingPunct="1">
              <a:lnSpc>
                <a:spcPct val="105000"/>
              </a:lnSpc>
              <a:buNone/>
              <a:tabLst>
                <a:tab pos="2286000" algn="l"/>
              </a:tabLst>
            </a:pPr>
            <a:r>
              <a:rPr lang="en-US" sz="2800" b="1" dirty="0" smtClean="0">
                <a:latin typeface="Times New Roman" pitchFamily="18" charset="0"/>
                <a:cs typeface="Times New Roman" pitchFamily="18" charset="0"/>
              </a:rPr>
              <a:t>3.	Pregnancy or Parental Status</a:t>
            </a:r>
          </a:p>
          <a:p>
            <a:pPr marL="1828800" indent="0" eaLnBrk="1" hangingPunct="1">
              <a:lnSpc>
                <a:spcPct val="105000"/>
              </a:lnSpc>
              <a:buNone/>
              <a:tabLst>
                <a:tab pos="2286000" algn="l"/>
              </a:tabLst>
            </a:pPr>
            <a:r>
              <a:rPr lang="en-US" sz="2800" b="1" dirty="0" smtClean="0">
                <a:latin typeface="Times New Roman" pitchFamily="18" charset="0"/>
                <a:cs typeface="Times New Roman" pitchFamily="18" charset="0"/>
              </a:rPr>
              <a:t>4.	Retaliation</a:t>
            </a:r>
          </a:p>
          <a:p>
            <a:pPr marL="1828800" indent="0" eaLnBrk="1" hangingPunct="1">
              <a:lnSpc>
                <a:spcPct val="105000"/>
              </a:lnSpc>
              <a:buNone/>
              <a:tabLst>
                <a:tab pos="2286000" algn="l"/>
              </a:tabLst>
            </a:pPr>
            <a:r>
              <a:rPr lang="en-US" sz="2800" b="1" dirty="0" smtClean="0">
                <a:latin typeface="Times New Roman" pitchFamily="18" charset="0"/>
                <a:cs typeface="Times New Roman" pitchFamily="18" charset="0"/>
              </a:rPr>
              <a:t>5.	Athletics</a:t>
            </a:r>
          </a:p>
          <a:p>
            <a:pPr marL="0" indent="0" algn="ctr" eaLnBrk="1" hangingPunct="1">
              <a:lnSpc>
                <a:spcPct val="105000"/>
              </a:lnSpc>
              <a:buFontTx/>
              <a:buNone/>
            </a:pPr>
            <a:endParaRPr lang="en-US" sz="1200"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1707811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7">
                                            <p:txEl>
                                              <p:pRg st="2" end="2"/>
                                            </p:txEl>
                                          </p:spTgt>
                                        </p:tgtEl>
                                        <p:attrNameLst>
                                          <p:attrName>style.visibility</p:attrName>
                                        </p:attrNameLst>
                                      </p:cBhvr>
                                      <p:to>
                                        <p:strVal val="visible"/>
                                      </p:to>
                                    </p:set>
                                    <p:animEffect transition="in" filter="fade">
                                      <p:cBhvr>
                                        <p:cTn id="12" dur="2000"/>
                                        <p:tgtEl>
                                          <p:spTgt spid="6147">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animEffect transition="in" filter="fade">
                                      <p:cBhvr>
                                        <p:cTn id="15" dur="2000"/>
                                        <p:tgtEl>
                                          <p:spTgt spid="6147">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147">
                                            <p:txEl>
                                              <p:pRg st="4" end="4"/>
                                            </p:txEl>
                                          </p:spTgt>
                                        </p:tgtEl>
                                        <p:attrNameLst>
                                          <p:attrName>style.visibility</p:attrName>
                                        </p:attrNameLst>
                                      </p:cBhvr>
                                      <p:to>
                                        <p:strVal val="visible"/>
                                      </p:to>
                                    </p:set>
                                    <p:animEffect transition="in" filter="fade">
                                      <p:cBhvr>
                                        <p:cTn id="18" dur="2000"/>
                                        <p:tgtEl>
                                          <p:spTgt spid="6147">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147">
                                            <p:txEl>
                                              <p:pRg st="5" end="5"/>
                                            </p:txEl>
                                          </p:spTgt>
                                        </p:tgtEl>
                                        <p:attrNameLst>
                                          <p:attrName>style.visibility</p:attrName>
                                        </p:attrNameLst>
                                      </p:cBhvr>
                                      <p:to>
                                        <p:strVal val="visible"/>
                                      </p:to>
                                    </p:set>
                                    <p:animEffect transition="in" filter="fade">
                                      <p:cBhvr>
                                        <p:cTn id="21" dur="2000"/>
                                        <p:tgtEl>
                                          <p:spTgt spid="6147">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147">
                                            <p:txEl>
                                              <p:pRg st="6" end="6"/>
                                            </p:txEl>
                                          </p:spTgt>
                                        </p:tgtEl>
                                        <p:attrNameLst>
                                          <p:attrName>style.visibility</p:attrName>
                                        </p:attrNameLst>
                                      </p:cBhvr>
                                      <p:to>
                                        <p:strVal val="visible"/>
                                      </p:to>
                                    </p:set>
                                    <p:animEffect transition="in" filter="fade">
                                      <p:cBhvr>
                                        <p:cTn id="24" dur="2000"/>
                                        <p:tgtEl>
                                          <p:spTgt spid="61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381000" y="533400"/>
            <a:ext cx="8077200" cy="914400"/>
          </a:xfrm>
        </p:spPr>
        <p:txBody>
          <a:bodyPr/>
          <a:lstStyle/>
          <a:p>
            <a:pPr algn="ctr" eaLnBrk="1" hangingPunct="1"/>
            <a:r>
              <a:rPr lang="en-US" b="1" dirty="0" smtClean="0"/>
              <a:t>In the Classroom</a:t>
            </a:r>
            <a:endParaRPr lang="en-US" sz="2400" b="1" dirty="0" smtClean="0"/>
          </a:p>
        </p:txBody>
      </p:sp>
      <p:sp>
        <p:nvSpPr>
          <p:cNvPr id="6147" name="Rectangle 3"/>
          <p:cNvSpPr>
            <a:spLocks noGrp="1" noChangeArrowheads="1"/>
          </p:cNvSpPr>
          <p:nvPr>
            <p:ph type="body" idx="4294967295"/>
          </p:nvPr>
        </p:nvSpPr>
        <p:spPr>
          <a:xfrm>
            <a:off x="609600" y="1676400"/>
            <a:ext cx="8077200" cy="4495800"/>
          </a:xfrm>
          <a:noFill/>
        </p:spPr>
        <p:txBody>
          <a:bodyPr/>
          <a:lstStyle/>
          <a:p>
            <a:pPr marL="514350" indent="-514350" eaLnBrk="1" hangingPunct="1">
              <a:lnSpc>
                <a:spcPct val="105000"/>
              </a:lnSpc>
              <a:buNone/>
            </a:pPr>
            <a:r>
              <a:rPr lang="en-US" b="1" dirty="0" smtClean="0">
                <a:latin typeface="Times New Roman" pitchFamily="18" charset="0"/>
                <a:cs typeface="Times New Roman" pitchFamily="18" charset="0"/>
              </a:rPr>
              <a:t>1.	Ensure that all students are treated equally.</a:t>
            </a:r>
          </a:p>
          <a:p>
            <a:pPr marL="514350" indent="-514350" eaLnBrk="1" hangingPunct="1">
              <a:lnSpc>
                <a:spcPct val="105000"/>
              </a:lnSpc>
              <a:buNone/>
            </a:pPr>
            <a:r>
              <a:rPr lang="en-US" b="1" dirty="0" smtClean="0">
                <a:latin typeface="Times New Roman" pitchFamily="18" charset="0"/>
                <a:cs typeface="Times New Roman" pitchFamily="18" charset="0"/>
              </a:rPr>
              <a:t>2.	Avoid preferential treatment.</a:t>
            </a:r>
          </a:p>
          <a:p>
            <a:pPr marL="514350" indent="-514350" eaLnBrk="1" hangingPunct="1">
              <a:lnSpc>
                <a:spcPct val="105000"/>
              </a:lnSpc>
              <a:buNone/>
            </a:pPr>
            <a:r>
              <a:rPr lang="en-US" b="1" dirty="0" smtClean="0">
                <a:latin typeface="Times New Roman" pitchFamily="18" charset="0"/>
                <a:cs typeface="Times New Roman" pitchFamily="18" charset="0"/>
              </a:rPr>
              <a:t>3.	Allow the student to self-identify.</a:t>
            </a:r>
          </a:p>
          <a:p>
            <a:pPr marL="514350" indent="-514350" eaLnBrk="1" hangingPunct="1">
              <a:lnSpc>
                <a:spcPct val="105000"/>
              </a:lnSpc>
              <a:buNone/>
            </a:pPr>
            <a:r>
              <a:rPr lang="en-US" b="1" dirty="0" smtClean="0">
                <a:latin typeface="Times New Roman" pitchFamily="18" charset="0"/>
                <a:cs typeface="Times New Roman" pitchFamily="18" charset="0"/>
              </a:rPr>
              <a:t>4.	Intervene if bullying or harassment is taking place. If you feel you may be injured if you intervene, contact the Campus Police Immediately.</a:t>
            </a:r>
          </a:p>
          <a:p>
            <a:pPr marL="514350" indent="-514350" algn="ctr" eaLnBrk="1" hangingPunct="1">
              <a:lnSpc>
                <a:spcPct val="105000"/>
              </a:lnSpc>
              <a:buFontTx/>
              <a:buAutoNum type="arabicPeriod" startAt="4"/>
            </a:pPr>
            <a:endParaRPr lang="en-US" sz="2800" b="1" dirty="0" smtClean="0">
              <a:latin typeface="Times New Roman" pitchFamily="18" charset="0"/>
              <a:cs typeface="Times New Roman" pitchFamily="18" charset="0"/>
            </a:endParaRPr>
          </a:p>
          <a:p>
            <a:pPr marL="0" indent="0" algn="ctr" eaLnBrk="1" hangingPunct="1">
              <a:lnSpc>
                <a:spcPct val="105000"/>
              </a:lnSpc>
              <a:buFontTx/>
              <a:buNone/>
            </a:pP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5552454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147">
                                            <p:txEl>
                                              <p:pRg st="1" end="1"/>
                                            </p:txEl>
                                          </p:spTgt>
                                        </p:tgtEl>
                                        <p:attrNameLst>
                                          <p:attrName>style.visibility</p:attrName>
                                        </p:attrNameLst>
                                      </p:cBhvr>
                                      <p:to>
                                        <p:strVal val="visible"/>
                                      </p:to>
                                    </p:set>
                                    <p:animEffect transition="in" filter="fade">
                                      <p:cBhvr>
                                        <p:cTn id="10" dur="2000"/>
                                        <p:tgtEl>
                                          <p:spTgt spid="614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animEffect transition="in" filter="fade">
                                      <p:cBhvr>
                                        <p:cTn id="13" dur="2000"/>
                                        <p:tgtEl>
                                          <p:spTgt spid="614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147">
                                            <p:txEl>
                                              <p:pRg st="3" end="3"/>
                                            </p:txEl>
                                          </p:spTgt>
                                        </p:tgtEl>
                                        <p:attrNameLst>
                                          <p:attrName>style.visibility</p:attrName>
                                        </p:attrNameLst>
                                      </p:cBhvr>
                                      <p:to>
                                        <p:strVal val="visible"/>
                                      </p:to>
                                    </p:set>
                                    <p:animEffect transition="in" filter="fade">
                                      <p:cBhvr>
                                        <p:cTn id="16" dur="2000"/>
                                        <p:tgtEl>
                                          <p:spTgt spid="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381000" y="533400"/>
            <a:ext cx="8077200" cy="914400"/>
          </a:xfrm>
        </p:spPr>
        <p:txBody>
          <a:bodyPr/>
          <a:lstStyle/>
          <a:p>
            <a:pPr algn="ctr" eaLnBrk="1" hangingPunct="1"/>
            <a:r>
              <a:rPr lang="en-US" b="1" dirty="0" smtClean="0"/>
              <a:t>In the Classroom</a:t>
            </a:r>
            <a:endParaRPr lang="en-US" sz="2400" b="1" dirty="0" smtClean="0"/>
          </a:p>
        </p:txBody>
      </p:sp>
      <p:sp>
        <p:nvSpPr>
          <p:cNvPr id="6147" name="Rectangle 3"/>
          <p:cNvSpPr>
            <a:spLocks noGrp="1" noChangeArrowheads="1"/>
          </p:cNvSpPr>
          <p:nvPr>
            <p:ph type="body" idx="4294967295"/>
          </p:nvPr>
        </p:nvSpPr>
        <p:spPr>
          <a:xfrm>
            <a:off x="533400" y="1524000"/>
            <a:ext cx="8153400" cy="4876800"/>
          </a:xfrm>
          <a:noFill/>
        </p:spPr>
        <p:txBody>
          <a:bodyPr/>
          <a:lstStyle/>
          <a:p>
            <a:pPr marL="514350" indent="-514350" eaLnBrk="1" hangingPunct="1">
              <a:lnSpc>
                <a:spcPct val="105000"/>
              </a:lnSpc>
              <a:buNone/>
            </a:pPr>
            <a:r>
              <a:rPr lang="en-US" b="1" dirty="0" smtClean="0">
                <a:latin typeface="Times New Roman" pitchFamily="18" charset="0"/>
                <a:cs typeface="Times New Roman" pitchFamily="18" charset="0"/>
              </a:rPr>
              <a:t>5.	If the student is a victim of bullying/harassment and they have confided in you, contact me and provide the names of the students involved.</a:t>
            </a:r>
          </a:p>
          <a:p>
            <a:pPr marL="514350" indent="-514350" eaLnBrk="1" hangingPunct="1">
              <a:lnSpc>
                <a:spcPct val="105000"/>
              </a:lnSpc>
              <a:buNone/>
            </a:pPr>
            <a:r>
              <a:rPr lang="en-US" b="1" dirty="0" smtClean="0">
                <a:latin typeface="Times New Roman" pitchFamily="18" charset="0"/>
                <a:cs typeface="Times New Roman" pitchFamily="18" charset="0"/>
              </a:rPr>
              <a:t>6.	If a student confides in you that they have been a victim of sexual violence, contact the Campus Police immediately. </a:t>
            </a:r>
          </a:p>
          <a:p>
            <a:pPr marL="514350" indent="-514350" eaLnBrk="1" hangingPunct="1">
              <a:lnSpc>
                <a:spcPct val="105000"/>
              </a:lnSpc>
              <a:buNone/>
            </a:pPr>
            <a:r>
              <a:rPr lang="en-US" b="1" dirty="0" smtClean="0">
                <a:latin typeface="Times New Roman" pitchFamily="18" charset="0"/>
                <a:cs typeface="Times New Roman" pitchFamily="18" charset="0"/>
              </a:rPr>
              <a:t>6.	Finally, do not bully, harass, or sexually harass anyone!!</a:t>
            </a:r>
          </a:p>
          <a:p>
            <a:pPr marL="0" indent="0" algn="ctr" eaLnBrk="1" hangingPunct="1">
              <a:lnSpc>
                <a:spcPct val="105000"/>
              </a:lnSpc>
              <a:buFontTx/>
              <a:buNone/>
            </a:pPr>
            <a:endParaRPr lang="en-US" sz="2800" b="1" dirty="0" smtClean="0">
              <a:latin typeface="Times New Roman" pitchFamily="18" charset="0"/>
              <a:cs typeface="Times New Roman" pitchFamily="18" charset="0"/>
            </a:endParaRPr>
          </a:p>
          <a:p>
            <a:pPr marL="0" indent="0" algn="ctr" eaLnBrk="1" hangingPunct="1">
              <a:lnSpc>
                <a:spcPct val="105000"/>
              </a:lnSpc>
              <a:buFontTx/>
              <a:buNone/>
            </a:pP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5552454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fade">
                                      <p:cBhvr>
                                        <p:cTn id="12" dur="2000"/>
                                        <p:tgtEl>
                                          <p:spTgt spid="6147">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animEffect transition="in" filter="fade">
                                      <p:cBhvr>
                                        <p:cTn id="15" dur="20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381000" y="762000"/>
            <a:ext cx="8077200" cy="914400"/>
          </a:xfrm>
        </p:spPr>
        <p:txBody>
          <a:bodyPr/>
          <a:lstStyle/>
          <a:p>
            <a:pPr algn="ctr" eaLnBrk="1" hangingPunct="1"/>
            <a:r>
              <a:rPr lang="en-US" b="1" dirty="0" smtClean="0"/>
              <a:t>Title IX</a:t>
            </a:r>
            <a:br>
              <a:rPr lang="en-US" b="1" dirty="0" smtClean="0"/>
            </a:br>
            <a:r>
              <a:rPr lang="en-US" b="1" dirty="0" smtClean="0"/>
              <a:t>Office for Civil Rights Jurisdiction</a:t>
            </a:r>
            <a:endParaRPr lang="en-US" sz="2400" b="1" dirty="0" smtClean="0"/>
          </a:p>
        </p:txBody>
      </p:sp>
      <p:sp>
        <p:nvSpPr>
          <p:cNvPr id="6147" name="Rectangle 3"/>
          <p:cNvSpPr>
            <a:spLocks noGrp="1" noChangeArrowheads="1"/>
          </p:cNvSpPr>
          <p:nvPr>
            <p:ph type="body" idx="4294967295"/>
          </p:nvPr>
        </p:nvSpPr>
        <p:spPr>
          <a:xfrm>
            <a:off x="304800" y="2438400"/>
            <a:ext cx="8382000" cy="3886200"/>
          </a:xfrm>
          <a:noFill/>
        </p:spPr>
        <p:txBody>
          <a:bodyPr/>
          <a:lstStyle/>
          <a:p>
            <a:pPr marL="0" indent="0" algn="ctr" eaLnBrk="1" hangingPunct="1">
              <a:lnSpc>
                <a:spcPct val="105000"/>
              </a:lnSpc>
              <a:buFontTx/>
              <a:buNone/>
            </a:pPr>
            <a:r>
              <a:rPr lang="en-US" sz="2800" b="1" dirty="0" smtClean="0">
                <a:latin typeface="Times New Roman" pitchFamily="18" charset="0"/>
                <a:cs typeface="Times New Roman" pitchFamily="18" charset="0"/>
              </a:rPr>
              <a:t>Sex-based Harassment</a:t>
            </a:r>
          </a:p>
          <a:p>
            <a:pPr marL="0" indent="0" algn="ctr" eaLnBrk="1" hangingPunct="1">
              <a:lnSpc>
                <a:spcPct val="105000"/>
              </a:lnSpc>
              <a:buFontTx/>
              <a:buNone/>
            </a:pPr>
            <a:r>
              <a:rPr lang="en-US" sz="2400" b="1" dirty="0" smtClean="0">
                <a:latin typeface="Times New Roman" pitchFamily="18" charset="0"/>
                <a:cs typeface="Times New Roman" pitchFamily="18" charset="0"/>
              </a:rPr>
              <a:t>There are two forms of sex-based harassment:</a:t>
            </a:r>
          </a:p>
          <a:p>
            <a:pPr marL="514350" indent="-514350" algn="ctr" eaLnBrk="1" hangingPunct="1">
              <a:lnSpc>
                <a:spcPct val="105000"/>
              </a:lnSpc>
              <a:buNone/>
            </a:pPr>
            <a:r>
              <a:rPr lang="en-US" sz="2400" b="1" dirty="0" smtClean="0">
                <a:latin typeface="Times New Roman" pitchFamily="18" charset="0"/>
                <a:cs typeface="Times New Roman" pitchFamily="18" charset="0"/>
              </a:rPr>
              <a:t>1.	Sexual </a:t>
            </a:r>
            <a:r>
              <a:rPr lang="en-US" sz="2400" b="1" dirty="0">
                <a:latin typeface="Times New Roman" pitchFamily="18" charset="0"/>
                <a:cs typeface="Times New Roman" pitchFamily="18" charset="0"/>
              </a:rPr>
              <a:t>h</a:t>
            </a:r>
            <a:r>
              <a:rPr lang="en-US" sz="2400" b="1" dirty="0" smtClean="0">
                <a:latin typeface="Times New Roman" pitchFamily="18" charset="0"/>
                <a:cs typeface="Times New Roman" pitchFamily="18" charset="0"/>
              </a:rPr>
              <a:t>arassment (including sexual violence).</a:t>
            </a:r>
          </a:p>
          <a:p>
            <a:pPr marL="0" indent="0" algn="ctr" eaLnBrk="1" hangingPunct="1">
              <a:lnSpc>
                <a:spcPct val="105000"/>
              </a:lnSpc>
              <a:buNone/>
            </a:pPr>
            <a:r>
              <a:rPr lang="en-US" sz="2400" b="1" dirty="0" smtClean="0">
                <a:solidFill>
                  <a:schemeClr val="tx2"/>
                </a:solidFill>
                <a:latin typeface="Times New Roman" pitchFamily="18" charset="0"/>
                <a:cs typeface="Times New Roman" pitchFamily="18" charset="0"/>
                <a:hlinkClick r:id="rId2"/>
              </a:rPr>
              <a:t>http://www.templejc.edu/wp-content/uploads/2014/10/Preventing_Sexual_Harassment.pdf</a:t>
            </a:r>
            <a:endParaRPr lang="en-US" sz="2400" b="1" dirty="0" smtClean="0">
              <a:solidFill>
                <a:schemeClr val="tx2"/>
              </a:solidFill>
              <a:latin typeface="Times New Roman" pitchFamily="18" charset="0"/>
              <a:cs typeface="Times New Roman" pitchFamily="18" charset="0"/>
            </a:endParaRPr>
          </a:p>
          <a:p>
            <a:pPr marL="0" indent="0" algn="ctr" eaLnBrk="1" hangingPunct="1">
              <a:lnSpc>
                <a:spcPct val="105000"/>
              </a:lnSpc>
              <a:buNone/>
            </a:pPr>
            <a:r>
              <a:rPr lang="en-US" sz="2400" b="1" dirty="0" smtClean="0">
                <a:solidFill>
                  <a:schemeClr val="tx2"/>
                </a:solidFill>
                <a:latin typeface="Times New Roman" pitchFamily="18" charset="0"/>
                <a:cs typeface="Times New Roman" pitchFamily="18" charset="0"/>
                <a:hlinkClick r:id="rId3"/>
              </a:rPr>
              <a:t>http://templejc.edu/wp-content/uploads/2015/02/Title-IX-and-Sexual-Violence.pdf</a:t>
            </a:r>
            <a:r>
              <a:rPr lang="en-US" sz="2400" b="1" dirty="0" smtClean="0">
                <a:solidFill>
                  <a:schemeClr val="tx2"/>
                </a:solidFill>
                <a:latin typeface="Times New Roman" pitchFamily="18" charset="0"/>
                <a:cs typeface="Times New Roman" pitchFamily="18" charset="0"/>
              </a:rPr>
              <a:t> </a:t>
            </a:r>
          </a:p>
          <a:p>
            <a:pPr marL="0" indent="0" algn="ctr" eaLnBrk="1" hangingPunct="1">
              <a:lnSpc>
                <a:spcPct val="105000"/>
              </a:lnSpc>
              <a:buNone/>
            </a:pPr>
            <a:r>
              <a:rPr lang="en-US" sz="2400" b="1" dirty="0" smtClean="0">
                <a:latin typeface="Times New Roman" pitchFamily="18" charset="0"/>
                <a:cs typeface="Times New Roman" pitchFamily="18" charset="0"/>
              </a:rPr>
              <a:t>2.  Gender based harassment.</a:t>
            </a:r>
          </a:p>
        </p:txBody>
      </p:sp>
    </p:spTree>
    <p:extLst>
      <p:ext uri="{BB962C8B-B14F-4D97-AF65-F5344CB8AC3E}">
        <p14:creationId xmlns:p14="http://schemas.microsoft.com/office/powerpoint/2010/main" val="34463259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147">
                                            <p:txEl>
                                              <p:pRg st="1" end="1"/>
                                            </p:txEl>
                                          </p:spTgt>
                                        </p:tgtEl>
                                        <p:attrNameLst>
                                          <p:attrName>style.visibility</p:attrName>
                                        </p:attrNameLst>
                                      </p:cBhvr>
                                      <p:to>
                                        <p:strVal val="visible"/>
                                      </p:to>
                                    </p:set>
                                    <p:animEffect transition="in" filter="fade">
                                      <p:cBhvr>
                                        <p:cTn id="10" dur="2000"/>
                                        <p:tgtEl>
                                          <p:spTgt spid="614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animEffect transition="in" filter="fade">
                                      <p:cBhvr>
                                        <p:cTn id="13" dur="2000"/>
                                        <p:tgtEl>
                                          <p:spTgt spid="614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147">
                                            <p:txEl>
                                              <p:pRg st="3" end="3"/>
                                            </p:txEl>
                                          </p:spTgt>
                                        </p:tgtEl>
                                        <p:attrNameLst>
                                          <p:attrName>style.visibility</p:attrName>
                                        </p:attrNameLst>
                                      </p:cBhvr>
                                      <p:to>
                                        <p:strVal val="visible"/>
                                      </p:to>
                                    </p:set>
                                    <p:animEffect transition="in" filter="fade">
                                      <p:cBhvr>
                                        <p:cTn id="16" dur="2000"/>
                                        <p:tgtEl>
                                          <p:spTgt spid="6147">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animEffect transition="in" filter="fade">
                                      <p:cBhvr>
                                        <p:cTn id="19" dur="2000"/>
                                        <p:tgtEl>
                                          <p:spTgt spid="6147">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147">
                                            <p:txEl>
                                              <p:pRg st="5" end="5"/>
                                            </p:txEl>
                                          </p:spTgt>
                                        </p:tgtEl>
                                        <p:attrNameLst>
                                          <p:attrName>style.visibility</p:attrName>
                                        </p:attrNameLst>
                                      </p:cBhvr>
                                      <p:to>
                                        <p:strVal val="visible"/>
                                      </p:to>
                                    </p:set>
                                    <p:animEffect transition="in" filter="fade">
                                      <p:cBhvr>
                                        <p:cTn id="22" dur="2000"/>
                                        <p:tgtEl>
                                          <p:spTgt spid="61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457200"/>
            <a:ext cx="8077200" cy="914400"/>
          </a:xfrm>
        </p:spPr>
        <p:txBody>
          <a:bodyPr/>
          <a:lstStyle/>
          <a:p>
            <a:pPr algn="ctr" eaLnBrk="1" hangingPunct="1"/>
            <a:r>
              <a:rPr lang="en-US" b="1" dirty="0" smtClean="0">
                <a:cs typeface="Times New Roman" pitchFamily="18" charset="0"/>
              </a:rPr>
              <a:t>What is </a:t>
            </a:r>
            <a:r>
              <a:rPr lang="en-US" b="1" dirty="0" smtClean="0"/>
              <a:t>the Clery Act</a:t>
            </a:r>
            <a:r>
              <a:rPr lang="en-US" b="1" dirty="0" smtClean="0">
                <a:cs typeface="Times New Roman" pitchFamily="18" charset="0"/>
              </a:rPr>
              <a:t>?</a:t>
            </a:r>
            <a:endParaRPr lang="en-US" sz="2400" b="1" dirty="0" smtClean="0">
              <a:cs typeface="Times New Roman" pitchFamily="18" charset="0"/>
            </a:endParaRPr>
          </a:p>
        </p:txBody>
      </p:sp>
      <p:sp>
        <p:nvSpPr>
          <p:cNvPr id="4099" name="Rectangle 3"/>
          <p:cNvSpPr>
            <a:spLocks noGrp="1" noChangeArrowheads="1"/>
          </p:cNvSpPr>
          <p:nvPr>
            <p:ph type="body" idx="1"/>
          </p:nvPr>
        </p:nvSpPr>
        <p:spPr>
          <a:xfrm>
            <a:off x="533400" y="1524000"/>
            <a:ext cx="8077200" cy="4572000"/>
          </a:xfrm>
        </p:spPr>
        <p:txBody>
          <a:bodyPr/>
          <a:lstStyle/>
          <a:p>
            <a:pPr marL="0" indent="0" algn="ctr">
              <a:buNone/>
            </a:pPr>
            <a:r>
              <a:rPr lang="en-US" sz="2400" dirty="0" smtClean="0"/>
              <a:t>The Clery Act requires colleges and universities, both public and private, participating in federal student aid programs to disclose campus safety information, and imposes certain basic requirements for handling incidents of sexual violence and emergency situations.</a:t>
            </a:r>
          </a:p>
          <a:p>
            <a:pPr marL="0" indent="0" algn="ctr">
              <a:buNone/>
            </a:pPr>
            <a:r>
              <a:rPr lang="en-US" sz="2400" dirty="0" smtClean="0"/>
              <a:t>The Clery Act is named in memory of Jeanne Clery. </a:t>
            </a:r>
          </a:p>
          <a:p>
            <a:pPr marL="0" indent="0" algn="ctr">
              <a:buNone/>
            </a:pPr>
            <a:endParaRPr lang="en-US" sz="1000" dirty="0" smtClean="0"/>
          </a:p>
          <a:p>
            <a:pPr marL="0" indent="0" algn="ctr">
              <a:buNone/>
            </a:pPr>
            <a:r>
              <a:rPr lang="en-US" sz="2400" dirty="0" smtClean="0"/>
              <a:t>Temple College Security and Crime Statistics URL:</a:t>
            </a:r>
          </a:p>
          <a:p>
            <a:pPr marL="0" indent="0" algn="ctr">
              <a:buNone/>
            </a:pPr>
            <a:r>
              <a:rPr lang="en-US" sz="2400" dirty="0" smtClean="0">
                <a:hlinkClick r:id="rId2"/>
              </a:rPr>
              <a:t>http://templejc.edu/resources/campus-police/security-and-crime-statistics/</a:t>
            </a:r>
            <a:r>
              <a:rPr lang="en-US" sz="2400" dirty="0" smtClean="0"/>
              <a:t> </a:t>
            </a: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fade">
                                      <p:cBhvr>
                                        <p:cTn id="7" dur="2000"/>
                                        <p:tgtEl>
                                          <p:spTgt spid="409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99">
                                            <p:txEl>
                                              <p:pRg st="1" end="1"/>
                                            </p:txEl>
                                          </p:spTgt>
                                        </p:tgtEl>
                                        <p:attrNameLst>
                                          <p:attrName>style.visibility</p:attrName>
                                        </p:attrNameLst>
                                      </p:cBhvr>
                                      <p:to>
                                        <p:strVal val="visible"/>
                                      </p:to>
                                    </p:set>
                                    <p:animEffect transition="in" filter="fade">
                                      <p:cBhvr>
                                        <p:cTn id="10" dur="2000"/>
                                        <p:tgtEl>
                                          <p:spTgt spid="409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099">
                                            <p:txEl>
                                              <p:pRg st="3" end="3"/>
                                            </p:txEl>
                                          </p:spTgt>
                                        </p:tgtEl>
                                        <p:attrNameLst>
                                          <p:attrName>style.visibility</p:attrName>
                                        </p:attrNameLst>
                                      </p:cBhvr>
                                      <p:to>
                                        <p:strVal val="visible"/>
                                      </p:to>
                                    </p:set>
                                    <p:animEffect transition="in" filter="fade">
                                      <p:cBhvr>
                                        <p:cTn id="13" dur="2000"/>
                                        <p:tgtEl>
                                          <p:spTgt spid="4099">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99">
                                            <p:txEl>
                                              <p:pRg st="4" end="4"/>
                                            </p:txEl>
                                          </p:spTgt>
                                        </p:tgtEl>
                                        <p:attrNameLst>
                                          <p:attrName>style.visibility</p:attrName>
                                        </p:attrNameLst>
                                      </p:cBhvr>
                                      <p:to>
                                        <p:strVal val="visible"/>
                                      </p:to>
                                    </p:set>
                                    <p:animEffect transition="in" filter="fade">
                                      <p:cBhvr>
                                        <p:cTn id="16" dur="2000"/>
                                        <p:tgtEl>
                                          <p:spTgt spid="4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allAtOnce"/>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381000" y="762000"/>
            <a:ext cx="8077200" cy="914400"/>
          </a:xfrm>
        </p:spPr>
        <p:txBody>
          <a:bodyPr/>
          <a:lstStyle/>
          <a:p>
            <a:pPr algn="ctr" eaLnBrk="1" hangingPunct="1"/>
            <a:r>
              <a:rPr lang="en-US" b="1" dirty="0" smtClean="0"/>
              <a:t>Title IX</a:t>
            </a:r>
            <a:br>
              <a:rPr lang="en-US" b="1" dirty="0" smtClean="0"/>
            </a:br>
            <a:r>
              <a:rPr lang="en-US" b="1" dirty="0" smtClean="0"/>
              <a:t>Office for Civil Rights Jurisdiction</a:t>
            </a:r>
            <a:endParaRPr lang="en-US" sz="2400" b="1" dirty="0" smtClean="0"/>
          </a:p>
        </p:txBody>
      </p:sp>
      <p:sp>
        <p:nvSpPr>
          <p:cNvPr id="6147" name="Rectangle 3"/>
          <p:cNvSpPr>
            <a:spLocks noGrp="1" noChangeArrowheads="1"/>
          </p:cNvSpPr>
          <p:nvPr>
            <p:ph type="body" idx="4294967295"/>
          </p:nvPr>
        </p:nvSpPr>
        <p:spPr>
          <a:xfrm>
            <a:off x="304800" y="2362200"/>
            <a:ext cx="8382000" cy="3962400"/>
          </a:xfrm>
          <a:noFill/>
        </p:spPr>
        <p:txBody>
          <a:bodyPr/>
          <a:lstStyle/>
          <a:p>
            <a:pPr marL="0" indent="0" algn="ctr" eaLnBrk="1" hangingPunct="1">
              <a:lnSpc>
                <a:spcPct val="105000"/>
              </a:lnSpc>
              <a:buFontTx/>
              <a:buNone/>
            </a:pPr>
            <a:r>
              <a:rPr lang="en-US" sz="2800" b="1" dirty="0" smtClean="0">
                <a:latin typeface="Times New Roman" pitchFamily="18" charset="0"/>
                <a:cs typeface="Times New Roman" pitchFamily="18" charset="0"/>
              </a:rPr>
              <a:t>Harassment and Bullying</a:t>
            </a:r>
          </a:p>
          <a:p>
            <a:pPr marL="0" indent="0" algn="ctr" eaLnBrk="1" hangingPunct="1">
              <a:lnSpc>
                <a:spcPct val="105000"/>
              </a:lnSpc>
              <a:buFontTx/>
              <a:buNone/>
            </a:pPr>
            <a:endParaRPr lang="en-US" sz="1200" b="1" dirty="0" smtClean="0">
              <a:latin typeface="Times New Roman" pitchFamily="18" charset="0"/>
              <a:cs typeface="Times New Roman" pitchFamily="18" charset="0"/>
            </a:endParaRPr>
          </a:p>
          <a:p>
            <a:pPr marL="0" indent="0" algn="ctr" eaLnBrk="1" hangingPunct="1">
              <a:lnSpc>
                <a:spcPct val="105000"/>
              </a:lnSpc>
              <a:buFontTx/>
              <a:buNone/>
            </a:pPr>
            <a:r>
              <a:rPr lang="en-US" sz="2800" b="1" dirty="0" smtClean="0">
                <a:latin typeface="Times New Roman" pitchFamily="18" charset="0"/>
                <a:cs typeface="Times New Roman" pitchFamily="18" charset="0"/>
              </a:rPr>
              <a:t>This includes:</a:t>
            </a:r>
          </a:p>
          <a:p>
            <a:pPr marL="1139825" indent="-338138" eaLnBrk="1" hangingPunct="1">
              <a:lnSpc>
                <a:spcPct val="105000"/>
              </a:lnSpc>
              <a:buFontTx/>
              <a:buNone/>
            </a:pPr>
            <a:r>
              <a:rPr lang="en-US" sz="2800" b="1" dirty="0" smtClean="0">
                <a:latin typeface="Times New Roman" pitchFamily="18" charset="0"/>
                <a:cs typeface="Times New Roman" pitchFamily="18" charset="0"/>
              </a:rPr>
              <a:t>1.</a:t>
            </a:r>
            <a:r>
              <a:rPr lang="en-US"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Verbal actions and name-calling.</a:t>
            </a:r>
          </a:p>
          <a:p>
            <a:pPr marL="1139825" indent="-338138" eaLnBrk="1" hangingPunct="1">
              <a:lnSpc>
                <a:spcPct val="105000"/>
              </a:lnSpc>
              <a:buFontTx/>
              <a:buNone/>
            </a:pPr>
            <a:r>
              <a:rPr lang="en-US" sz="2800" b="1" dirty="0" smtClean="0">
                <a:latin typeface="Times New Roman" pitchFamily="18" charset="0"/>
                <a:cs typeface="Times New Roman" pitchFamily="18" charset="0"/>
              </a:rPr>
              <a:t>2.	Graphic and written statements (Cell phones and the internet).</a:t>
            </a:r>
          </a:p>
          <a:p>
            <a:pPr marL="1139825" indent="-338138" eaLnBrk="1" hangingPunct="1">
              <a:lnSpc>
                <a:spcPct val="105000"/>
              </a:lnSpc>
              <a:buFontTx/>
              <a:buNone/>
            </a:pPr>
            <a:r>
              <a:rPr lang="en-US" sz="2800" b="1" dirty="0" smtClean="0">
                <a:latin typeface="Times New Roman" pitchFamily="18" charset="0"/>
                <a:cs typeface="Times New Roman" pitchFamily="18" charset="0"/>
              </a:rPr>
              <a:t>3. Other conduct that may be physically threatening, harmful or humiliating. </a:t>
            </a:r>
          </a:p>
        </p:txBody>
      </p:sp>
    </p:spTree>
    <p:extLst>
      <p:ext uri="{BB962C8B-B14F-4D97-AF65-F5344CB8AC3E}">
        <p14:creationId xmlns:p14="http://schemas.microsoft.com/office/powerpoint/2010/main" val="11707811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147">
                                            <p:txEl>
                                              <p:pRg st="2" end="2"/>
                                            </p:txEl>
                                          </p:spTgt>
                                        </p:tgtEl>
                                        <p:attrNameLst>
                                          <p:attrName>style.visibility</p:attrName>
                                        </p:attrNameLst>
                                      </p:cBhvr>
                                      <p:to>
                                        <p:strVal val="visible"/>
                                      </p:to>
                                    </p:set>
                                    <p:animEffect transition="in" filter="fade">
                                      <p:cBhvr>
                                        <p:cTn id="10" dur="2000"/>
                                        <p:tgtEl>
                                          <p:spTgt spid="6147">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47">
                                            <p:txEl>
                                              <p:pRg st="3" end="3"/>
                                            </p:txEl>
                                          </p:spTgt>
                                        </p:tgtEl>
                                        <p:attrNameLst>
                                          <p:attrName>style.visibility</p:attrName>
                                        </p:attrNameLst>
                                      </p:cBhvr>
                                      <p:to>
                                        <p:strVal val="visible"/>
                                      </p:to>
                                    </p:set>
                                    <p:animEffect transition="in" filter="fade">
                                      <p:cBhvr>
                                        <p:cTn id="13" dur="2000"/>
                                        <p:tgtEl>
                                          <p:spTgt spid="6147">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147">
                                            <p:txEl>
                                              <p:pRg st="4" end="4"/>
                                            </p:txEl>
                                          </p:spTgt>
                                        </p:tgtEl>
                                        <p:attrNameLst>
                                          <p:attrName>style.visibility</p:attrName>
                                        </p:attrNameLst>
                                      </p:cBhvr>
                                      <p:to>
                                        <p:strVal val="visible"/>
                                      </p:to>
                                    </p:set>
                                    <p:animEffect transition="in" filter="fade">
                                      <p:cBhvr>
                                        <p:cTn id="16" dur="2000"/>
                                        <p:tgtEl>
                                          <p:spTgt spid="6147">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147">
                                            <p:txEl>
                                              <p:pRg st="5" end="5"/>
                                            </p:txEl>
                                          </p:spTgt>
                                        </p:tgtEl>
                                        <p:attrNameLst>
                                          <p:attrName>style.visibility</p:attrName>
                                        </p:attrNameLst>
                                      </p:cBhvr>
                                      <p:to>
                                        <p:strVal val="visible"/>
                                      </p:to>
                                    </p:set>
                                    <p:animEffect transition="in" filter="fade">
                                      <p:cBhvr>
                                        <p:cTn id="19" dur="2000"/>
                                        <p:tgtEl>
                                          <p:spTgt spid="61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381000" y="762000"/>
            <a:ext cx="8077200" cy="914400"/>
          </a:xfrm>
        </p:spPr>
        <p:txBody>
          <a:bodyPr/>
          <a:lstStyle/>
          <a:p>
            <a:pPr algn="ctr" eaLnBrk="1" hangingPunct="1"/>
            <a:r>
              <a:rPr lang="en-US" b="1" dirty="0" smtClean="0"/>
              <a:t>Title IX</a:t>
            </a:r>
            <a:br>
              <a:rPr lang="en-US" b="1" dirty="0" smtClean="0"/>
            </a:br>
            <a:r>
              <a:rPr lang="en-US" b="1" dirty="0" smtClean="0"/>
              <a:t>Office for Civil Rights Jurisdiction</a:t>
            </a:r>
            <a:endParaRPr lang="en-US" sz="2400" b="1" dirty="0" smtClean="0"/>
          </a:p>
        </p:txBody>
      </p:sp>
      <p:sp>
        <p:nvSpPr>
          <p:cNvPr id="6147" name="Rectangle 3"/>
          <p:cNvSpPr>
            <a:spLocks noGrp="1" noChangeArrowheads="1"/>
          </p:cNvSpPr>
          <p:nvPr>
            <p:ph type="body" idx="4294967295"/>
          </p:nvPr>
        </p:nvSpPr>
        <p:spPr>
          <a:xfrm>
            <a:off x="304800" y="2438400"/>
            <a:ext cx="8382000" cy="3886200"/>
          </a:xfrm>
          <a:noFill/>
        </p:spPr>
        <p:txBody>
          <a:bodyPr/>
          <a:lstStyle/>
          <a:p>
            <a:pPr marL="0" indent="0" algn="ctr" eaLnBrk="1" hangingPunct="1">
              <a:lnSpc>
                <a:spcPct val="105000"/>
              </a:lnSpc>
              <a:buFontTx/>
              <a:buNone/>
            </a:pPr>
            <a:r>
              <a:rPr lang="en-US" sz="2800" b="1" dirty="0" smtClean="0">
                <a:latin typeface="Times New Roman" pitchFamily="18" charset="0"/>
                <a:cs typeface="Times New Roman" pitchFamily="18" charset="0"/>
              </a:rPr>
              <a:t>Pregnancy or Parental Status</a:t>
            </a:r>
          </a:p>
          <a:p>
            <a:pPr marL="0" indent="0" algn="ctr" eaLnBrk="1" hangingPunct="1">
              <a:lnSpc>
                <a:spcPct val="105000"/>
              </a:lnSpc>
              <a:buFontTx/>
              <a:buNone/>
            </a:pPr>
            <a:endParaRPr lang="en-US" sz="2400" b="1" dirty="0" smtClean="0">
              <a:latin typeface="Times New Roman" pitchFamily="18" charset="0"/>
              <a:cs typeface="Times New Roman" pitchFamily="18" charset="0"/>
            </a:endParaRPr>
          </a:p>
          <a:p>
            <a:pPr marL="0" indent="0" algn="ctr" eaLnBrk="1" hangingPunct="1">
              <a:lnSpc>
                <a:spcPct val="105000"/>
              </a:lnSpc>
              <a:buFontTx/>
              <a:buNone/>
            </a:pPr>
            <a:r>
              <a:rPr lang="en-US" sz="2800" b="1" dirty="0" smtClean="0">
                <a:latin typeface="Times New Roman" pitchFamily="18" charset="0"/>
                <a:cs typeface="Times New Roman" pitchFamily="18" charset="0"/>
              </a:rPr>
              <a:t>Title IX prohibits a school from discriminating against a student based on the student’s pregnancy, childbirth, false pregnancy, termination of pregnancy or recovery from any of these conditions.</a:t>
            </a:r>
          </a:p>
        </p:txBody>
      </p:sp>
    </p:spTree>
    <p:extLst>
      <p:ext uri="{BB962C8B-B14F-4D97-AF65-F5344CB8AC3E}">
        <p14:creationId xmlns:p14="http://schemas.microsoft.com/office/powerpoint/2010/main" val="2550646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147">
                                            <p:txEl>
                                              <p:pRg st="2" end="2"/>
                                            </p:txEl>
                                          </p:spTgt>
                                        </p:tgtEl>
                                        <p:attrNameLst>
                                          <p:attrName>style.visibility</p:attrName>
                                        </p:attrNameLst>
                                      </p:cBhvr>
                                      <p:to>
                                        <p:strVal val="visible"/>
                                      </p:to>
                                    </p:set>
                                    <p:animEffect transition="in" filter="fade">
                                      <p:cBhvr>
                                        <p:cTn id="10" dur="20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381000" y="762000"/>
            <a:ext cx="8077200" cy="914400"/>
          </a:xfrm>
        </p:spPr>
        <p:txBody>
          <a:bodyPr/>
          <a:lstStyle/>
          <a:p>
            <a:pPr algn="ctr" eaLnBrk="1" hangingPunct="1"/>
            <a:r>
              <a:rPr lang="en-US" b="1" dirty="0" smtClean="0"/>
              <a:t>Title IX</a:t>
            </a:r>
            <a:br>
              <a:rPr lang="en-US" b="1" dirty="0" smtClean="0"/>
            </a:br>
            <a:r>
              <a:rPr lang="en-US" b="1" dirty="0" smtClean="0"/>
              <a:t>Office for Civil Rights Jurisdiction</a:t>
            </a:r>
            <a:endParaRPr lang="en-US" sz="2400" b="1" dirty="0" smtClean="0"/>
          </a:p>
        </p:txBody>
      </p:sp>
      <p:sp>
        <p:nvSpPr>
          <p:cNvPr id="6147" name="Rectangle 3"/>
          <p:cNvSpPr>
            <a:spLocks noGrp="1" noChangeArrowheads="1"/>
          </p:cNvSpPr>
          <p:nvPr>
            <p:ph type="body" idx="4294967295"/>
          </p:nvPr>
        </p:nvSpPr>
        <p:spPr>
          <a:xfrm>
            <a:off x="304800" y="2438400"/>
            <a:ext cx="8382000" cy="3886200"/>
          </a:xfrm>
          <a:noFill/>
        </p:spPr>
        <p:txBody>
          <a:bodyPr/>
          <a:lstStyle/>
          <a:p>
            <a:pPr marL="0" indent="0" algn="ctr" eaLnBrk="1" hangingPunct="1">
              <a:lnSpc>
                <a:spcPct val="105000"/>
              </a:lnSpc>
              <a:buFontTx/>
              <a:buNone/>
            </a:pPr>
            <a:r>
              <a:rPr lang="en-US" sz="2800" b="1" dirty="0" smtClean="0">
                <a:latin typeface="Times New Roman" pitchFamily="18" charset="0"/>
                <a:cs typeface="Times New Roman" pitchFamily="18" charset="0"/>
              </a:rPr>
              <a:t>Retaliation</a:t>
            </a:r>
          </a:p>
          <a:p>
            <a:pPr marL="0" indent="0" algn="ctr" eaLnBrk="1" hangingPunct="1">
              <a:lnSpc>
                <a:spcPct val="105000"/>
              </a:lnSpc>
              <a:buFontTx/>
              <a:buNone/>
            </a:pPr>
            <a:endParaRPr lang="en-US" sz="1600" b="1" dirty="0" smtClean="0">
              <a:latin typeface="Times New Roman" pitchFamily="18" charset="0"/>
              <a:cs typeface="Times New Roman" pitchFamily="18" charset="0"/>
            </a:endParaRPr>
          </a:p>
          <a:p>
            <a:pPr marL="0" indent="0" algn="ctr" eaLnBrk="1" hangingPunct="1">
              <a:lnSpc>
                <a:spcPct val="105000"/>
              </a:lnSpc>
              <a:buFontTx/>
              <a:buNone/>
            </a:pPr>
            <a:r>
              <a:rPr lang="en-US" sz="2800" b="1" dirty="0" smtClean="0">
                <a:latin typeface="Times New Roman" pitchFamily="18" charset="0"/>
                <a:cs typeface="Times New Roman" pitchFamily="18" charset="0"/>
              </a:rPr>
              <a:t>If a claim has been filed, an employee of Temple College cannot intimidate, threaten, coerce or discriminate against this individual for the purpose of interfering with any right or privilege secured by filing a claim through OCR.</a:t>
            </a:r>
          </a:p>
        </p:txBody>
      </p:sp>
    </p:spTree>
    <p:extLst>
      <p:ext uri="{BB962C8B-B14F-4D97-AF65-F5344CB8AC3E}">
        <p14:creationId xmlns:p14="http://schemas.microsoft.com/office/powerpoint/2010/main" val="7848794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147">
                                            <p:txEl>
                                              <p:pRg st="2" end="2"/>
                                            </p:txEl>
                                          </p:spTgt>
                                        </p:tgtEl>
                                        <p:attrNameLst>
                                          <p:attrName>style.visibility</p:attrName>
                                        </p:attrNameLst>
                                      </p:cBhvr>
                                      <p:to>
                                        <p:strVal val="visible"/>
                                      </p:to>
                                    </p:set>
                                    <p:animEffect transition="in" filter="fade">
                                      <p:cBhvr>
                                        <p:cTn id="10" dur="20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381000" y="762000"/>
            <a:ext cx="8077200" cy="914400"/>
          </a:xfrm>
        </p:spPr>
        <p:txBody>
          <a:bodyPr/>
          <a:lstStyle/>
          <a:p>
            <a:pPr algn="ctr" eaLnBrk="1" hangingPunct="1"/>
            <a:r>
              <a:rPr lang="en-US" b="1" dirty="0" smtClean="0"/>
              <a:t>Title IX</a:t>
            </a:r>
            <a:br>
              <a:rPr lang="en-US" b="1" dirty="0" smtClean="0"/>
            </a:br>
            <a:r>
              <a:rPr lang="en-US" b="1" dirty="0" smtClean="0"/>
              <a:t>Office for Civil Rights Jurisdiction</a:t>
            </a:r>
            <a:endParaRPr lang="en-US" sz="2400" b="1" dirty="0" smtClean="0"/>
          </a:p>
        </p:txBody>
      </p:sp>
      <p:sp>
        <p:nvSpPr>
          <p:cNvPr id="6147" name="Rectangle 3"/>
          <p:cNvSpPr>
            <a:spLocks noGrp="1" noChangeArrowheads="1"/>
          </p:cNvSpPr>
          <p:nvPr>
            <p:ph type="body" idx="4294967295"/>
          </p:nvPr>
        </p:nvSpPr>
        <p:spPr>
          <a:xfrm>
            <a:off x="304800" y="2438400"/>
            <a:ext cx="8382000" cy="3733800"/>
          </a:xfrm>
          <a:noFill/>
        </p:spPr>
        <p:txBody>
          <a:bodyPr/>
          <a:lstStyle/>
          <a:p>
            <a:pPr marL="0" indent="0" algn="ctr" eaLnBrk="1" hangingPunct="1">
              <a:lnSpc>
                <a:spcPct val="105000"/>
              </a:lnSpc>
              <a:buFontTx/>
              <a:buNone/>
            </a:pPr>
            <a:r>
              <a:rPr lang="en-US" sz="2800" b="1" dirty="0" smtClean="0">
                <a:latin typeface="Times New Roman" pitchFamily="18" charset="0"/>
                <a:cs typeface="Times New Roman" pitchFamily="18" charset="0"/>
              </a:rPr>
              <a:t>Athletics</a:t>
            </a:r>
          </a:p>
          <a:p>
            <a:pPr marL="0" indent="0" algn="ctr" eaLnBrk="1" hangingPunct="1">
              <a:lnSpc>
                <a:spcPct val="105000"/>
              </a:lnSpc>
              <a:buFontTx/>
              <a:buNone/>
            </a:pPr>
            <a:endParaRPr lang="en-US" sz="1200" b="1" dirty="0" smtClean="0">
              <a:latin typeface="Times New Roman" pitchFamily="18" charset="0"/>
              <a:cs typeface="Times New Roman" pitchFamily="18" charset="0"/>
            </a:endParaRPr>
          </a:p>
          <a:p>
            <a:pPr marL="0" indent="0" algn="ctr" eaLnBrk="1" hangingPunct="1">
              <a:lnSpc>
                <a:spcPct val="105000"/>
              </a:lnSpc>
              <a:buFontTx/>
              <a:buNone/>
            </a:pPr>
            <a:r>
              <a:rPr lang="en-US" sz="2800" b="1" dirty="0" smtClean="0">
                <a:latin typeface="Times New Roman" pitchFamily="18" charset="0"/>
                <a:cs typeface="Times New Roman" pitchFamily="18" charset="0"/>
              </a:rPr>
              <a:t>Since Temple College runs an Athletic Program, the College must provide equal athletic opportunities for members of both sexes. This includes equivalent benefits, scholarship opportunities, treatment, equipment and supplies, game and practice time and any other athletic requirement.</a:t>
            </a:r>
          </a:p>
        </p:txBody>
      </p:sp>
    </p:spTree>
    <p:extLst>
      <p:ext uri="{BB962C8B-B14F-4D97-AF65-F5344CB8AC3E}">
        <p14:creationId xmlns:p14="http://schemas.microsoft.com/office/powerpoint/2010/main" val="29945891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500"/>
                                        <p:tgtEl>
                                          <p:spTgt spid="614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147">
                                            <p:txEl>
                                              <p:pRg st="2" end="2"/>
                                            </p:txEl>
                                          </p:spTgt>
                                        </p:tgtEl>
                                        <p:attrNameLst>
                                          <p:attrName>style.visibility</p:attrName>
                                        </p:attrNameLst>
                                      </p:cBhvr>
                                      <p:to>
                                        <p:strVal val="visible"/>
                                      </p:to>
                                    </p:set>
                                    <p:animEffect transition="in" filter="fade">
                                      <p:cBhvr>
                                        <p:cTn id="10" dur="5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381000" y="762000"/>
            <a:ext cx="8077200" cy="914400"/>
          </a:xfrm>
        </p:spPr>
        <p:txBody>
          <a:bodyPr/>
          <a:lstStyle/>
          <a:p>
            <a:pPr algn="ctr" eaLnBrk="1" hangingPunct="1"/>
            <a:r>
              <a:rPr lang="en-US" b="1" dirty="0" smtClean="0"/>
              <a:t>Title IX</a:t>
            </a:r>
            <a:br>
              <a:rPr lang="en-US" b="1" dirty="0" smtClean="0"/>
            </a:br>
            <a:r>
              <a:rPr lang="en-US" b="1" dirty="0" smtClean="0"/>
              <a:t>Office for Civil Rights Jurisdiction</a:t>
            </a:r>
            <a:endParaRPr lang="en-US" sz="2400" b="1" dirty="0" smtClean="0"/>
          </a:p>
        </p:txBody>
      </p:sp>
      <p:sp>
        <p:nvSpPr>
          <p:cNvPr id="6147" name="Rectangle 3"/>
          <p:cNvSpPr>
            <a:spLocks noGrp="1" noChangeArrowheads="1"/>
          </p:cNvSpPr>
          <p:nvPr>
            <p:ph type="body" idx="4294967295"/>
          </p:nvPr>
        </p:nvSpPr>
        <p:spPr>
          <a:xfrm>
            <a:off x="304800" y="3200400"/>
            <a:ext cx="8382000" cy="3124200"/>
          </a:xfrm>
          <a:noFill/>
        </p:spPr>
        <p:txBody>
          <a:bodyPr/>
          <a:lstStyle/>
          <a:p>
            <a:pPr marL="0" indent="0" algn="ctr" eaLnBrk="1" hangingPunct="1">
              <a:lnSpc>
                <a:spcPct val="105000"/>
              </a:lnSpc>
              <a:buFontTx/>
              <a:buNone/>
            </a:pPr>
            <a:r>
              <a:rPr lang="en-US" sz="2800" b="1" dirty="0">
                <a:latin typeface="Times New Roman" pitchFamily="18" charset="0"/>
                <a:cs typeface="Times New Roman" pitchFamily="18" charset="0"/>
              </a:rPr>
              <a:t>A student does not have to file a claim with the College. The student can file a claim directly with the Office </a:t>
            </a:r>
            <a:r>
              <a:rPr lang="en-US" sz="2800" b="1" dirty="0" smtClean="0">
                <a:latin typeface="Times New Roman" pitchFamily="18" charset="0"/>
                <a:cs typeface="Times New Roman" pitchFamily="18" charset="0"/>
              </a:rPr>
              <a:t>for </a:t>
            </a:r>
            <a:r>
              <a:rPr lang="en-US" sz="2800" b="1" dirty="0">
                <a:latin typeface="Times New Roman" pitchFamily="18" charset="0"/>
                <a:cs typeface="Times New Roman" pitchFamily="18" charset="0"/>
              </a:rPr>
              <a:t>Civil Rights (OCR). </a:t>
            </a:r>
          </a:p>
        </p:txBody>
      </p:sp>
    </p:spTree>
    <p:extLst>
      <p:ext uri="{BB962C8B-B14F-4D97-AF65-F5344CB8AC3E}">
        <p14:creationId xmlns:p14="http://schemas.microsoft.com/office/powerpoint/2010/main" val="15552454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ctr" eaLnBrk="1" hangingPunct="1"/>
            <a:r>
              <a:rPr lang="en-US" b="1" dirty="0" smtClean="0"/>
              <a:t>References</a:t>
            </a:r>
          </a:p>
        </p:txBody>
      </p:sp>
      <p:sp>
        <p:nvSpPr>
          <p:cNvPr id="33795" name="Rectangle 3"/>
          <p:cNvSpPr>
            <a:spLocks noGrp="1" noChangeArrowheads="1"/>
          </p:cNvSpPr>
          <p:nvPr>
            <p:ph type="body" idx="1"/>
          </p:nvPr>
        </p:nvSpPr>
        <p:spPr>
          <a:xfrm>
            <a:off x="457200" y="1981200"/>
            <a:ext cx="8077200" cy="2438400"/>
          </a:xfrm>
        </p:spPr>
        <p:txBody>
          <a:bodyPr/>
          <a:lstStyle/>
          <a:p>
            <a:pPr eaLnBrk="1" hangingPunct="1">
              <a:lnSpc>
                <a:spcPct val="115000"/>
              </a:lnSpc>
              <a:buNone/>
            </a:pPr>
            <a:r>
              <a:rPr lang="en-US" sz="1800" dirty="0" smtClean="0">
                <a:solidFill>
                  <a:srgbClr val="002060"/>
                </a:solidFill>
                <a:latin typeface="Times New Roman" pitchFamily="18" charset="0"/>
                <a:cs typeface="Times New Roman" pitchFamily="18" charset="0"/>
              </a:rPr>
              <a:t>Department of Education, Office for Civil Rights </a:t>
            </a:r>
            <a:r>
              <a:rPr lang="en-US" sz="1800" dirty="0" smtClean="0">
                <a:latin typeface="Times New Roman" pitchFamily="18" charset="0"/>
                <a:cs typeface="Times New Roman" pitchFamily="18" charset="0"/>
              </a:rPr>
              <a:t>(2015). Title IX Resource Guide, U.S. Department of Education, Office for Civil Rights. Retrieved July 25, </a:t>
            </a:r>
            <a:r>
              <a:rPr lang="en-US" sz="1800" dirty="0">
                <a:latin typeface="Times New Roman" pitchFamily="18" charset="0"/>
                <a:cs typeface="Times New Roman" pitchFamily="18" charset="0"/>
              </a:rPr>
              <a:t>2016 from </a:t>
            </a:r>
            <a:r>
              <a:rPr lang="en-US" sz="1800" dirty="0">
                <a:latin typeface="Times New Roman" pitchFamily="18" charset="0"/>
                <a:cs typeface="Times New Roman" pitchFamily="18" charset="0"/>
                <a:hlinkClick r:id="rId2"/>
              </a:rPr>
              <a:t>http://</a:t>
            </a:r>
            <a:r>
              <a:rPr lang="en-US" sz="1800" dirty="0" smtClean="0">
                <a:latin typeface="Times New Roman" pitchFamily="18" charset="0"/>
                <a:cs typeface="Times New Roman" pitchFamily="18" charset="0"/>
                <a:hlinkClick r:id="rId2"/>
              </a:rPr>
              <a:t>www2.ed.gov/about/offices/list/ocr/docs/dcl-title-ix-coordinators-guide-201504.pdf</a:t>
            </a:r>
            <a:r>
              <a:rPr lang="en-US" sz="1800" dirty="0" smtClean="0">
                <a:latin typeface="Times New Roman" pitchFamily="18" charset="0"/>
                <a:cs typeface="Times New Roman" pitchFamily="18" charset="0"/>
              </a:rPr>
              <a:t> </a:t>
            </a:r>
          </a:p>
          <a:p>
            <a:pPr eaLnBrk="1" hangingPunct="1">
              <a:lnSpc>
                <a:spcPct val="115000"/>
              </a:lnSpc>
              <a:buNone/>
            </a:pPr>
            <a:endParaRPr lang="en-US" sz="1800" dirty="0">
              <a:latin typeface="Times New Roman" pitchFamily="18" charset="0"/>
              <a:cs typeface="Times New Roman" pitchFamily="18" charset="0"/>
            </a:endParaRPr>
          </a:p>
          <a:p>
            <a:pPr eaLnBrk="1" hangingPunct="1">
              <a:lnSpc>
                <a:spcPct val="115000"/>
              </a:lnSpc>
              <a:buNone/>
            </a:pPr>
            <a:r>
              <a:rPr lang="en-US" sz="1800" dirty="0" smtClean="0">
                <a:latin typeface="Times New Roman" pitchFamily="18" charset="0"/>
                <a:cs typeface="Times New Roman" pitchFamily="18" charset="0"/>
              </a:rPr>
              <a:t>Temple College (2016). Policy Manual. Retrieved August 1, </a:t>
            </a:r>
            <a:r>
              <a:rPr lang="en-US" sz="1800" dirty="0">
                <a:latin typeface="Times New Roman" pitchFamily="18" charset="0"/>
                <a:cs typeface="Times New Roman" pitchFamily="18" charset="0"/>
              </a:rPr>
              <a:t>2016 from </a:t>
            </a:r>
            <a:r>
              <a:rPr lang="en-US" sz="1800" dirty="0">
                <a:latin typeface="Times New Roman" pitchFamily="18" charset="0"/>
                <a:cs typeface="Times New Roman" pitchFamily="18" charset="0"/>
                <a:hlinkClick r:id="rId3"/>
              </a:rPr>
              <a:t>http://templejc.edu/about/policy-manual</a:t>
            </a:r>
            <a:r>
              <a:rPr lang="en-US" sz="1800" dirty="0" smtClean="0">
                <a:latin typeface="Times New Roman" pitchFamily="18" charset="0"/>
                <a:cs typeface="Times New Roman" pitchFamily="18" charset="0"/>
                <a:hlinkClick r:id="rId3"/>
              </a:rPr>
              <a:t>/</a:t>
            </a:r>
            <a:r>
              <a:rPr lang="en-US" sz="1800" dirty="0" smtClean="0">
                <a:latin typeface="Times New Roman" pitchFamily="18" charset="0"/>
                <a:cs typeface="Times New Roman" pitchFamily="18" charset="0"/>
              </a:rPr>
              <a:t> </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body" idx="1"/>
          </p:nvPr>
        </p:nvSpPr>
        <p:spPr>
          <a:xfrm>
            <a:off x="457200" y="838200"/>
            <a:ext cx="8077200" cy="5562600"/>
          </a:xfrm>
        </p:spPr>
        <p:txBody>
          <a:bodyPr/>
          <a:lstStyle/>
          <a:p>
            <a:pPr eaLnBrk="1" hangingPunct="1"/>
            <a:endParaRPr lang="en-US" dirty="0" smtClean="0"/>
          </a:p>
          <a:p>
            <a:pPr eaLnBrk="1" hangingPunct="1">
              <a:buFontTx/>
              <a:buNone/>
            </a:pPr>
            <a:endParaRPr lang="en-US" dirty="0" smtClean="0"/>
          </a:p>
          <a:p>
            <a:pPr eaLnBrk="1" hangingPunct="1"/>
            <a:endParaRPr lang="en-US" dirty="0" smtClean="0"/>
          </a:p>
          <a:p>
            <a:pPr algn="ctr" eaLnBrk="1" hangingPunct="1">
              <a:buFontTx/>
              <a:buNone/>
            </a:pPr>
            <a:r>
              <a:rPr lang="en-US" sz="4400" b="1" dirty="0" smtClean="0"/>
              <a:t>Questions????</a:t>
            </a:r>
          </a:p>
        </p:txBody>
      </p:sp>
    </p:spTree>
    <p:extLst>
      <p:ext uri="{BB962C8B-B14F-4D97-AF65-F5344CB8AC3E}">
        <p14:creationId xmlns:p14="http://schemas.microsoft.com/office/powerpoint/2010/main" val="242715406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Employee training presentation">
  <a:themeElements>
    <a:clrScheme name="Employee training pre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mployee training presentatio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Employee training presentatio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mployee training pre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mployee training presentatio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mployee training presentatio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mployee training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mployee training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mployee training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Employee training presentation</Template>
  <TotalTime>4496</TotalTime>
  <Words>1289</Words>
  <Application>Microsoft Office PowerPoint</Application>
  <PresentationFormat>On-screen Show (4:3)</PresentationFormat>
  <Paragraphs>131</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Employee training presentation</vt:lpstr>
      <vt:lpstr>Title IX Pregnancy or Parental Status</vt:lpstr>
      <vt:lpstr>Temple College Policy</vt:lpstr>
      <vt:lpstr>PowerPoint Presentation</vt:lpstr>
      <vt:lpstr>Title IX</vt:lpstr>
      <vt:lpstr>Student Disclosure</vt:lpstr>
      <vt:lpstr>Student Disclosure</vt:lpstr>
      <vt:lpstr>Diagnostic Statement</vt:lpstr>
      <vt:lpstr>Diagnostic Statement</vt:lpstr>
      <vt:lpstr>Excused Absences?</vt:lpstr>
      <vt:lpstr>What Does This Mean?</vt:lpstr>
      <vt:lpstr>FAQ’s</vt:lpstr>
      <vt:lpstr>FAQ’s</vt:lpstr>
      <vt:lpstr>FAQ’s</vt:lpstr>
      <vt:lpstr>Where to find This Information</vt:lpstr>
      <vt:lpstr>Where…Continued</vt:lpstr>
      <vt:lpstr>PowerPoint Presentation</vt:lpstr>
      <vt:lpstr>Title IX</vt:lpstr>
      <vt:lpstr>Title IX</vt:lpstr>
      <vt:lpstr>Is Title IX For Athletics Only? </vt:lpstr>
      <vt:lpstr>What Federal Agency Oversees Title IX?</vt:lpstr>
      <vt:lpstr>Title IX</vt:lpstr>
      <vt:lpstr>Title IX Office for Civil Rights (OCR) Jurisdiction</vt:lpstr>
      <vt:lpstr>In the Classroom</vt:lpstr>
      <vt:lpstr>In the Classroom</vt:lpstr>
      <vt:lpstr>Title IX Office for Civil Rights Jurisdiction</vt:lpstr>
      <vt:lpstr>What is the Clery Act?</vt:lpstr>
      <vt:lpstr>Title IX Office for Civil Rights Jurisdiction</vt:lpstr>
      <vt:lpstr>Title IX Office for Civil Rights Jurisdiction</vt:lpstr>
      <vt:lpstr>Title IX Office for Civil Rights Jurisdiction</vt:lpstr>
      <vt:lpstr>Title IX Office for Civil Rights Jurisdiction</vt:lpstr>
      <vt:lpstr>Title IX Office for Civil Rights Jurisdiction</vt:lpstr>
      <vt:lpstr>References</vt:lpstr>
      <vt:lpstr>PowerPoint Presentation</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Presentation</dc:title>
  <dc:creator>Randolph Baca</dc:creator>
  <cp:lastModifiedBy>Baca Dr. Randy</cp:lastModifiedBy>
  <cp:revision>268</cp:revision>
  <cp:lastPrinted>1601-01-01T00:00:00Z</cp:lastPrinted>
  <dcterms:created xsi:type="dcterms:W3CDTF">2008-11-30T03:51:08Z</dcterms:created>
  <dcterms:modified xsi:type="dcterms:W3CDTF">2017-08-22T12:55:37Z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TC062561681033</vt:lpwstr>
  </property>
</Properties>
</file>